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1731960" y="1494360"/>
            <a:ext cx="8726400" cy="191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GB" sz="4000" spc="-1" strike="noStrike">
                <a:solidFill>
                  <a:srgbClr val="c00000"/>
                </a:solidFill>
                <a:latin typeface="Arial"/>
                <a:ea typeface="DejaVu Sans"/>
              </a:rPr>
              <a:t>The 1 No Trump Opening</a:t>
            </a:r>
            <a:endParaRPr b="0" lang="en-GB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GB" sz="4000" spc="-1" strike="noStrike">
                <a:solidFill>
                  <a:srgbClr val="000000"/>
                </a:solidFill>
                <a:latin typeface="Arial"/>
                <a:ea typeface="DejaVu Sans"/>
              </a:rPr>
              <a:t>And</a:t>
            </a:r>
            <a:endParaRPr b="0" lang="en-GB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GB" sz="4000" spc="-1" strike="noStrike">
                <a:solidFill>
                  <a:srgbClr val="7030a0"/>
                </a:solidFill>
                <a:latin typeface="Arial"/>
                <a:ea typeface="DejaVu Sans"/>
              </a:rPr>
              <a:t>The Continuation of the Auction</a:t>
            </a:r>
            <a:endParaRPr b="0" lang="en-GB" sz="4000" spc="-1" strike="noStrike">
              <a:latin typeface="Arial"/>
            </a:endParaRPr>
          </a:p>
        </p:txBody>
      </p:sp>
      <p:sp>
        <p:nvSpPr>
          <p:cNvPr id="39" name="CustomShape 2"/>
          <p:cNvSpPr/>
          <p:nvPr/>
        </p:nvSpPr>
        <p:spPr>
          <a:xfrm>
            <a:off x="1820160" y="4110480"/>
            <a:ext cx="8550000" cy="106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GB" sz="3200" spc="-1" strike="noStrike">
                <a:solidFill>
                  <a:srgbClr val="000000"/>
                </a:solidFill>
                <a:latin typeface="Arial"/>
                <a:ea typeface="DejaVu Sans"/>
              </a:rPr>
              <a:t>Based on</a:t>
            </a:r>
            <a:endParaRPr b="0" lang="en-GB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GB" sz="3200" spc="-1" strike="noStrike">
                <a:solidFill>
                  <a:srgbClr val="000000"/>
                </a:solidFill>
                <a:latin typeface="Arial"/>
                <a:ea typeface="DejaVu Sans"/>
              </a:rPr>
              <a:t>Standard English Modern Acol</a:t>
            </a:r>
            <a:endParaRPr b="0" lang="en-GB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CustomShape 1"/>
          <p:cNvSpPr/>
          <p:nvPr/>
        </p:nvSpPr>
        <p:spPr>
          <a:xfrm>
            <a:off x="399960" y="228600"/>
            <a:ext cx="4833000" cy="69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GB" sz="40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Red Suit Transfers</a:t>
            </a:r>
            <a:endParaRPr b="0" lang="en-GB" sz="4000" spc="-1" strike="noStrike">
              <a:latin typeface="Arial"/>
            </a:endParaRPr>
          </a:p>
        </p:txBody>
      </p:sp>
      <p:sp>
        <p:nvSpPr>
          <p:cNvPr id="72" name="CustomShape 2"/>
          <p:cNvSpPr/>
          <p:nvPr/>
        </p:nvSpPr>
        <p:spPr>
          <a:xfrm>
            <a:off x="502920" y="1063080"/>
            <a:ext cx="10513800" cy="155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GB" sz="3200" spc="-1" strike="noStrike">
                <a:solidFill>
                  <a:srgbClr val="000000"/>
                </a:solidFill>
                <a:latin typeface="Arial"/>
                <a:ea typeface="DejaVu Sans"/>
              </a:rPr>
              <a:t>When responder has a 5 card Major he can make a TRANSFER bid by bidding the suit below his Major asking opener to bid the major</a:t>
            </a:r>
            <a:endParaRPr b="0" lang="en-GB" sz="3200" spc="-1" strike="noStrike">
              <a:latin typeface="Arial"/>
            </a:endParaRPr>
          </a:p>
        </p:txBody>
      </p:sp>
      <p:sp>
        <p:nvSpPr>
          <p:cNvPr id="73" name="CustomShape 3"/>
          <p:cNvSpPr/>
          <p:nvPr/>
        </p:nvSpPr>
        <p:spPr>
          <a:xfrm>
            <a:off x="399960" y="2699280"/>
            <a:ext cx="1092528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000000"/>
                </a:solidFill>
                <a:latin typeface="Arial"/>
                <a:ea typeface="DejaVu Sans"/>
              </a:rPr>
              <a:t>We can make a transfer bid, as responder, with weak, intermediate, invitational or strong hands</a:t>
            </a:r>
            <a:endParaRPr b="0" lang="en-GB" sz="3600" spc="-1" strike="noStrike">
              <a:latin typeface="Arial"/>
            </a:endParaRPr>
          </a:p>
        </p:txBody>
      </p:sp>
      <p:sp>
        <p:nvSpPr>
          <p:cNvPr id="74" name="CustomShape 4"/>
          <p:cNvSpPr/>
          <p:nvPr/>
        </p:nvSpPr>
        <p:spPr>
          <a:xfrm>
            <a:off x="556200" y="5429160"/>
            <a:ext cx="1113120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000000"/>
                </a:solidFill>
                <a:latin typeface="Arial"/>
                <a:ea typeface="DejaVu Sans"/>
              </a:rPr>
              <a:t>If responder, after making a transfer bid, bids a new suit this if forcing to game</a:t>
            </a:r>
            <a:endParaRPr b="0" lang="en-GB" sz="3600" spc="-1" strike="noStrike">
              <a:latin typeface="Arial"/>
            </a:endParaRPr>
          </a:p>
        </p:txBody>
      </p:sp>
      <p:sp>
        <p:nvSpPr>
          <p:cNvPr id="75" name="CustomShape 5"/>
          <p:cNvSpPr/>
          <p:nvPr/>
        </p:nvSpPr>
        <p:spPr>
          <a:xfrm>
            <a:off x="502920" y="3932640"/>
            <a:ext cx="10719720" cy="155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GB" sz="3200" spc="-1" strike="noStrike">
                <a:solidFill>
                  <a:srgbClr val="000000"/>
                </a:solidFill>
                <a:latin typeface="Arial"/>
                <a:ea typeface="DejaVu Sans"/>
              </a:rPr>
              <a:t>After the Transfer responder can make an invitational bid to game by raising the transfer suit or bidding 2 NT</a:t>
            </a:r>
            <a:endParaRPr b="0" lang="en-GB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702000" y="2182680"/>
            <a:ext cx="2551680" cy="2284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000000"/>
                </a:solidFill>
                <a:latin typeface="Symbol"/>
                <a:ea typeface="DejaVu Sans"/>
              </a:rPr>
              <a:t>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K Q 5 3 2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000000"/>
                </a:solidFill>
                <a:latin typeface="Symbol"/>
                <a:ea typeface="DejaVu Sans"/>
              </a:rPr>
              <a:t>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9 6 3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ff0000"/>
                </a:solidFill>
                <a:latin typeface="Symbol"/>
                <a:ea typeface="DejaVu Sans"/>
              </a:rPr>
              <a:t></a:t>
            </a:r>
            <a:r>
              <a:rPr b="1" lang="en-GB" sz="3600" spc="-1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4 3 2  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000000"/>
                </a:solidFill>
                <a:latin typeface="Symbol"/>
                <a:ea typeface="DejaVu Sans"/>
              </a:rPr>
              <a:t>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6 5</a:t>
            </a:r>
            <a:endParaRPr b="0" lang="en-GB" sz="3600" spc="-1" strike="noStrike">
              <a:latin typeface="Arial"/>
            </a:endParaRPr>
          </a:p>
        </p:txBody>
      </p:sp>
      <p:sp>
        <p:nvSpPr>
          <p:cNvPr id="77" name="CustomShape 2"/>
          <p:cNvSpPr/>
          <p:nvPr/>
        </p:nvSpPr>
        <p:spPr>
          <a:xfrm>
            <a:off x="461880" y="249480"/>
            <a:ext cx="805248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GB" sz="2800" spc="-1" strike="noStrike">
                <a:solidFill>
                  <a:srgbClr val="000000"/>
                </a:solidFill>
                <a:latin typeface="Arial"/>
                <a:ea typeface="DejaVu Sans"/>
              </a:rPr>
              <a:t>Typical Hands for Red Suit Transfers (RST)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78" name="CustomShape 3"/>
          <p:cNvSpPr/>
          <p:nvPr/>
        </p:nvSpPr>
        <p:spPr>
          <a:xfrm>
            <a:off x="535680" y="1185480"/>
            <a:ext cx="212256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GB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Weak</a:t>
            </a:r>
            <a:endParaRPr b="0" lang="en-GB" sz="3200" spc="-1" strike="noStrike">
              <a:latin typeface="Arial"/>
            </a:endParaRPr>
          </a:p>
        </p:txBody>
      </p:sp>
      <p:sp>
        <p:nvSpPr>
          <p:cNvPr id="79" name="CustomShape 4"/>
          <p:cNvSpPr/>
          <p:nvPr/>
        </p:nvSpPr>
        <p:spPr>
          <a:xfrm>
            <a:off x="3851640" y="1786320"/>
            <a:ext cx="7525800" cy="338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A game is out of the question facing partner’s limited opening bid.</a:t>
            </a: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Bid 2</a:t>
            </a:r>
            <a:r>
              <a:rPr b="1" lang="en-US" sz="2400" spc="-1" strike="noStrike">
                <a:solidFill>
                  <a:srgbClr val="ff0000"/>
                </a:solidFill>
                <a:latin typeface="Arial"/>
                <a:ea typeface="DejaVu Sans"/>
              </a:rPr>
              <a:t>♥</a:t>
            </a:r>
            <a:r>
              <a:rPr b="1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 (transfer to spades).  Partner will complete the transfer to 2♠ and you will pass.</a:t>
            </a: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The worst that can happen will be that you end up in a 5-2 fit, and even this will usually play better than 1NT.</a:t>
            </a:r>
            <a:endParaRPr b="0" lang="en-GB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6" dur="indefinite" restart="never" nodeType="tmRoot">
          <p:childTnLst>
            <p:seq>
              <p:cTn id="137" dur="indefinite" nodeType="mainSeq">
                <p:childTnLst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142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461880" y="249480"/>
            <a:ext cx="805248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GB" sz="2800" spc="-1" strike="noStrike">
                <a:solidFill>
                  <a:srgbClr val="000000"/>
                </a:solidFill>
                <a:latin typeface="Arial"/>
                <a:ea typeface="DejaVu Sans"/>
              </a:rPr>
              <a:t>Typical Hands for Red Suit Transfers (RST)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81" name="CustomShape 2"/>
          <p:cNvSpPr/>
          <p:nvPr/>
        </p:nvSpPr>
        <p:spPr>
          <a:xfrm>
            <a:off x="545040" y="892800"/>
            <a:ext cx="554940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GB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Invitational Balanced Hands</a:t>
            </a:r>
            <a:endParaRPr b="0" lang="en-GB" sz="3200" spc="-1" strike="noStrike">
              <a:latin typeface="Arial"/>
            </a:endParaRPr>
          </a:p>
        </p:txBody>
      </p:sp>
      <p:sp>
        <p:nvSpPr>
          <p:cNvPr id="82" name="CustomShape 3"/>
          <p:cNvSpPr/>
          <p:nvPr/>
        </p:nvSpPr>
        <p:spPr>
          <a:xfrm>
            <a:off x="702000" y="1598040"/>
            <a:ext cx="2551680" cy="2284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000000"/>
                </a:solidFill>
                <a:latin typeface="Symbol"/>
                <a:ea typeface="DejaVu Sans"/>
              </a:rPr>
              <a:t>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K Q 8 4 2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c00000"/>
                </a:solidFill>
                <a:latin typeface="Symbol"/>
                <a:ea typeface="DejaVu Sans"/>
              </a:rPr>
              <a:t>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9 6 3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ff0000"/>
                </a:solidFill>
                <a:latin typeface="Symbol"/>
                <a:ea typeface="DejaVu Sans"/>
              </a:rPr>
              <a:t></a:t>
            </a:r>
            <a:r>
              <a:rPr b="1" lang="en-GB" sz="3600" spc="-1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A Q 2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000000"/>
                </a:solidFill>
                <a:latin typeface="Symbol"/>
                <a:ea typeface="DejaVu Sans"/>
              </a:rPr>
              <a:t>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10 7</a:t>
            </a:r>
            <a:endParaRPr b="0" lang="en-GB" sz="3600" spc="-1" strike="noStrike">
              <a:latin typeface="Arial"/>
            </a:endParaRPr>
          </a:p>
        </p:txBody>
      </p:sp>
      <p:sp>
        <p:nvSpPr>
          <p:cNvPr id="83" name="CustomShape 4"/>
          <p:cNvSpPr/>
          <p:nvPr/>
        </p:nvSpPr>
        <p:spPr>
          <a:xfrm>
            <a:off x="702000" y="4105800"/>
            <a:ext cx="2551680" cy="2284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000000"/>
                </a:solidFill>
                <a:latin typeface="Symbol"/>
                <a:ea typeface="DejaVu Sans"/>
              </a:rPr>
              <a:t>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K Q 8 4 2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c00000"/>
                </a:solidFill>
                <a:latin typeface="Symbol"/>
                <a:ea typeface="DejaVu Sans"/>
              </a:rPr>
              <a:t>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9 3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ff0000"/>
                </a:solidFill>
                <a:latin typeface="Symbol"/>
                <a:ea typeface="DejaVu Sans"/>
              </a:rPr>
              <a:t></a:t>
            </a:r>
            <a:r>
              <a:rPr b="1" lang="en-GB" sz="3600" spc="-1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A Q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000000"/>
                </a:solidFill>
                <a:latin typeface="Symbol"/>
                <a:ea typeface="DejaVu Sans"/>
              </a:rPr>
              <a:t>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10 7 6 2</a:t>
            </a:r>
            <a:endParaRPr b="0" lang="en-GB" sz="3600" spc="-1" strike="noStrike">
              <a:latin typeface="Arial"/>
            </a:endParaRPr>
          </a:p>
        </p:txBody>
      </p:sp>
      <p:sp>
        <p:nvSpPr>
          <p:cNvPr id="84" name="CustomShape 5"/>
          <p:cNvSpPr/>
          <p:nvPr/>
        </p:nvSpPr>
        <p:spPr>
          <a:xfrm>
            <a:off x="3542400" y="1618920"/>
            <a:ext cx="8213760" cy="191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Partner opened 1NT.</a:t>
            </a: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You have eleven points in a balanced hand with a five-card spade suit.</a:t>
            </a: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Bid 2</a:t>
            </a:r>
            <a:r>
              <a:rPr b="1" lang="en-US" sz="2400" spc="-1" strike="noStrike">
                <a:solidFill>
                  <a:srgbClr val="c00000"/>
                </a:solidFill>
                <a:latin typeface="Arial"/>
                <a:ea typeface="DejaVu Sans"/>
              </a:rPr>
              <a:t>♥</a:t>
            </a:r>
            <a:r>
              <a:rPr b="1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.  Partner will bid 2♠ and you will rebid 2NT.</a:t>
            </a: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Partner is then well-placed to choose the final contract.</a:t>
            </a:r>
            <a:endParaRPr b="0" lang="en-GB" sz="2400" spc="-1" strike="noStrike">
              <a:latin typeface="Arial"/>
            </a:endParaRPr>
          </a:p>
        </p:txBody>
      </p:sp>
      <p:sp>
        <p:nvSpPr>
          <p:cNvPr id="85" name="CustomShape 6"/>
          <p:cNvSpPr/>
          <p:nvPr/>
        </p:nvSpPr>
        <p:spPr>
          <a:xfrm>
            <a:off x="3466440" y="4028040"/>
            <a:ext cx="8566560" cy="228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Partner opened 1NT.</a:t>
            </a: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You have eleven points in a semi-balanced hand with a five-card spade suit.</a:t>
            </a: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Bid 2</a:t>
            </a:r>
            <a:r>
              <a:rPr b="1" lang="en-US" sz="2400" spc="-1" strike="noStrike">
                <a:solidFill>
                  <a:srgbClr val="ff0000"/>
                </a:solidFill>
                <a:latin typeface="Arial"/>
                <a:ea typeface="DejaVu Sans"/>
              </a:rPr>
              <a:t>♥</a:t>
            </a:r>
            <a:r>
              <a:rPr b="1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.  Partner will bid 2♠ and you will rebid 2NT.</a:t>
            </a: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You are not strong enough to bid the Club suit and the only likely games are 3NT or 4</a:t>
            </a:r>
            <a:r>
              <a:rPr b="1" lang="en-US" sz="2400" spc="-1" strike="noStrike">
                <a:solidFill>
                  <a:srgbClr val="000000"/>
                </a:solidFill>
                <a:latin typeface="Symbol"/>
                <a:ea typeface="DejaVu Sans"/>
              </a:rPr>
              <a:t></a:t>
            </a:r>
            <a:r>
              <a:rPr b="1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 if partner is maximum.</a:t>
            </a:r>
            <a:endParaRPr b="0" lang="en-GB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5" dur="indefinite" restart="never" nodeType="tmRoot">
          <p:childTnLst>
            <p:seq>
              <p:cTn id="156" dur="indefinite" nodeType="mainSeq">
                <p:childTnLst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161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171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7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461880" y="249480"/>
            <a:ext cx="805248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GB" sz="2800" spc="-1" strike="noStrike">
                <a:solidFill>
                  <a:srgbClr val="000000"/>
                </a:solidFill>
                <a:latin typeface="Arial"/>
                <a:ea typeface="DejaVu Sans"/>
              </a:rPr>
              <a:t>Typical Hands for Red Suit Transfers (RST)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87" name="CustomShape 2"/>
          <p:cNvSpPr/>
          <p:nvPr/>
        </p:nvSpPr>
        <p:spPr>
          <a:xfrm>
            <a:off x="545040" y="892800"/>
            <a:ext cx="533664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GB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Game Going Balanced Hands</a:t>
            </a:r>
            <a:endParaRPr b="0" lang="en-GB" sz="3200" spc="-1" strike="noStrike">
              <a:latin typeface="Arial"/>
            </a:endParaRPr>
          </a:p>
        </p:txBody>
      </p:sp>
      <p:sp>
        <p:nvSpPr>
          <p:cNvPr id="88" name="CustomShape 3"/>
          <p:cNvSpPr/>
          <p:nvPr/>
        </p:nvSpPr>
        <p:spPr>
          <a:xfrm>
            <a:off x="812880" y="1921320"/>
            <a:ext cx="2551680" cy="2284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000000"/>
                </a:solidFill>
                <a:latin typeface="Symbol"/>
                <a:ea typeface="DejaVu Sans"/>
              </a:rPr>
              <a:t>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K Q 8 4 2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c00000"/>
                </a:solidFill>
                <a:latin typeface="Symbol"/>
                <a:ea typeface="DejaVu Sans"/>
              </a:rPr>
              <a:t>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K 6 3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ff0000"/>
                </a:solidFill>
                <a:latin typeface="Symbol"/>
                <a:ea typeface="DejaVu Sans"/>
              </a:rPr>
              <a:t></a:t>
            </a:r>
            <a:r>
              <a:rPr b="1" lang="en-GB" sz="3600" spc="-1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A Q 2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000000"/>
                </a:solidFill>
                <a:latin typeface="Symbol"/>
                <a:ea typeface="DejaVu Sans"/>
              </a:rPr>
              <a:t>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10 7</a:t>
            </a:r>
            <a:endParaRPr b="0" lang="en-GB" sz="3600" spc="-1" strike="noStrike">
              <a:latin typeface="Arial"/>
            </a:endParaRPr>
          </a:p>
        </p:txBody>
      </p:sp>
      <p:sp>
        <p:nvSpPr>
          <p:cNvPr id="89" name="CustomShape 4"/>
          <p:cNvSpPr/>
          <p:nvPr/>
        </p:nvSpPr>
        <p:spPr>
          <a:xfrm>
            <a:off x="3814560" y="1666800"/>
            <a:ext cx="7947720" cy="264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Partner opened 1NT.</a:t>
            </a: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You have fourteen points in a balanced hand with a five-card spade suit.</a:t>
            </a: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Bid 2</a:t>
            </a:r>
            <a:r>
              <a:rPr b="1" lang="en-US" sz="2400" spc="-1" strike="noStrike">
                <a:solidFill>
                  <a:srgbClr val="c00000"/>
                </a:solidFill>
                <a:latin typeface="Arial"/>
                <a:ea typeface="DejaVu Sans"/>
              </a:rPr>
              <a:t>♥</a:t>
            </a:r>
            <a:r>
              <a:rPr b="1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.  Partner will bid 2♠ and you will rebid 3NT.</a:t>
            </a: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Partner can then choose between 3NT and 4♠ as the final contract.</a:t>
            </a:r>
            <a:endParaRPr b="0" lang="en-GB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7" dur="indefinite" restart="never" nodeType="tmRoot">
          <p:childTnLst>
            <p:seq>
              <p:cTn id="178" dur="indefinite" nodeType="mainSeq">
                <p:childTnLst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183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88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nodeType="with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91" dur="500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96" dur="500"/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nodeType="with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99" dur="500"/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461880" y="249480"/>
            <a:ext cx="805248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GB" sz="2800" spc="-1" strike="noStrike">
                <a:solidFill>
                  <a:srgbClr val="000000"/>
                </a:solidFill>
                <a:latin typeface="Arial"/>
                <a:ea typeface="DejaVu Sans"/>
              </a:rPr>
              <a:t>Typical Hands for Red Suit Transfers (RST)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545040" y="892800"/>
            <a:ext cx="533664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GB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Invitational with 6 card Major</a:t>
            </a:r>
            <a:endParaRPr b="0" lang="en-GB" sz="3200" spc="-1" strike="noStrike">
              <a:latin typeface="Arial"/>
            </a:endParaRPr>
          </a:p>
        </p:txBody>
      </p:sp>
      <p:sp>
        <p:nvSpPr>
          <p:cNvPr id="92" name="CustomShape 3"/>
          <p:cNvSpPr/>
          <p:nvPr/>
        </p:nvSpPr>
        <p:spPr>
          <a:xfrm>
            <a:off x="812880" y="1921320"/>
            <a:ext cx="2990880" cy="2284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000000"/>
                </a:solidFill>
                <a:latin typeface="Symbol"/>
                <a:ea typeface="DejaVu Sans"/>
              </a:rPr>
              <a:t>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K Q 10 8 4 2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c00000"/>
                </a:solidFill>
                <a:latin typeface="Symbol"/>
                <a:ea typeface="DejaVu Sans"/>
              </a:rPr>
              <a:t>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K 6 3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ff0000"/>
                </a:solidFill>
                <a:latin typeface="Symbol"/>
                <a:ea typeface="DejaVu Sans"/>
              </a:rPr>
              <a:t></a:t>
            </a:r>
            <a:r>
              <a:rPr b="1" lang="en-GB" sz="3600" spc="-1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Q 2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000000"/>
                </a:solidFill>
                <a:latin typeface="Symbol"/>
                <a:ea typeface="DejaVu Sans"/>
              </a:rPr>
              <a:t>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10 7</a:t>
            </a:r>
            <a:endParaRPr b="0" lang="en-GB" sz="3600" spc="-1" strike="noStrike">
              <a:latin typeface="Arial"/>
            </a:endParaRPr>
          </a:p>
        </p:txBody>
      </p:sp>
      <p:sp>
        <p:nvSpPr>
          <p:cNvPr id="93" name="CustomShape 4"/>
          <p:cNvSpPr/>
          <p:nvPr/>
        </p:nvSpPr>
        <p:spPr>
          <a:xfrm>
            <a:off x="4076280" y="1886760"/>
            <a:ext cx="7661520" cy="237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2500" spc="-1" strike="noStrike">
                <a:solidFill>
                  <a:srgbClr val="000000"/>
                </a:solidFill>
                <a:latin typeface="Arial"/>
                <a:ea typeface="DejaVu Sans"/>
              </a:rPr>
              <a:t>Partner opened 1NT.</a:t>
            </a:r>
            <a:endParaRPr b="0" lang="en-GB" sz="25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2500" spc="-1" strike="noStrike">
                <a:solidFill>
                  <a:srgbClr val="000000"/>
                </a:solidFill>
                <a:latin typeface="Arial"/>
                <a:ea typeface="DejaVu Sans"/>
              </a:rPr>
              <a:t>You have ten points with a good six-card major - treat this as invitational.</a:t>
            </a:r>
            <a:endParaRPr b="0" lang="en-GB" sz="25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25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2500" spc="-1" strike="noStrike">
                <a:solidFill>
                  <a:srgbClr val="000000"/>
                </a:solidFill>
                <a:latin typeface="Arial"/>
                <a:ea typeface="DejaVu Sans"/>
              </a:rPr>
              <a:t>Bid 2</a:t>
            </a:r>
            <a:r>
              <a:rPr b="1" lang="en-US" sz="2500" spc="-1" strike="noStrike">
                <a:solidFill>
                  <a:srgbClr val="c00000"/>
                </a:solidFill>
                <a:latin typeface="Arial"/>
                <a:ea typeface="DejaVu Sans"/>
              </a:rPr>
              <a:t>♥</a:t>
            </a:r>
            <a:r>
              <a:rPr b="1" lang="en-US" sz="2500" spc="-1" strike="noStrike">
                <a:solidFill>
                  <a:srgbClr val="000000"/>
                </a:solidFill>
                <a:latin typeface="Arial"/>
                <a:ea typeface="DejaVu Sans"/>
              </a:rPr>
              <a:t>.  Partner will bid 2♠ and you will rebid 3♠.</a:t>
            </a:r>
            <a:endParaRPr b="0" lang="en-GB" sz="25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2500" spc="-1" strike="noStrike">
                <a:solidFill>
                  <a:srgbClr val="000000"/>
                </a:solidFill>
                <a:latin typeface="Arial"/>
                <a:ea typeface="DejaVu Sans"/>
              </a:rPr>
              <a:t>Partner can then choose between pass and 4♠.</a:t>
            </a:r>
            <a:endParaRPr b="0" lang="en-GB" sz="2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00" dur="indefinite" restart="never" nodeType="tmRoot">
          <p:childTnLst>
            <p:seq>
              <p:cTn id="201" dur="indefinite" nodeType="mainSeq">
                <p:childTnLst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206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211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nodeType="with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214" dur="500"/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219" dur="500"/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nodeType="with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222" dur="500"/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461880" y="249480"/>
            <a:ext cx="805248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GB" sz="2800" spc="-1" strike="noStrike">
                <a:solidFill>
                  <a:srgbClr val="000000"/>
                </a:solidFill>
                <a:latin typeface="Arial"/>
                <a:ea typeface="DejaVu Sans"/>
              </a:rPr>
              <a:t>Typical Hands for Red Suit Transfers (RST)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95" name="CustomShape 2"/>
          <p:cNvSpPr/>
          <p:nvPr/>
        </p:nvSpPr>
        <p:spPr>
          <a:xfrm>
            <a:off x="545040" y="892800"/>
            <a:ext cx="566928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GB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Game Going with 6 card Major</a:t>
            </a:r>
            <a:endParaRPr b="0" lang="en-GB" sz="3200" spc="-1" strike="noStrike">
              <a:latin typeface="Arial"/>
            </a:endParaRPr>
          </a:p>
        </p:txBody>
      </p:sp>
      <p:sp>
        <p:nvSpPr>
          <p:cNvPr id="96" name="CustomShape 3"/>
          <p:cNvSpPr/>
          <p:nvPr/>
        </p:nvSpPr>
        <p:spPr>
          <a:xfrm>
            <a:off x="812880" y="1921320"/>
            <a:ext cx="2990880" cy="2284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000000"/>
                </a:solidFill>
                <a:latin typeface="Symbol"/>
                <a:ea typeface="DejaVu Sans"/>
              </a:rPr>
              <a:t>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K Q 10 8 4 2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c00000"/>
                </a:solidFill>
                <a:latin typeface="Symbol"/>
                <a:ea typeface="DejaVu Sans"/>
              </a:rPr>
              <a:t>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K 6 3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ff0000"/>
                </a:solidFill>
                <a:latin typeface="Symbol"/>
                <a:ea typeface="DejaVu Sans"/>
              </a:rPr>
              <a:t></a:t>
            </a:r>
            <a:r>
              <a:rPr b="1" lang="en-GB" sz="3600" spc="-1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K 2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000000"/>
                </a:solidFill>
                <a:latin typeface="Symbol"/>
                <a:ea typeface="DejaVu Sans"/>
              </a:rPr>
              <a:t>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10 7</a:t>
            </a:r>
            <a:endParaRPr b="0" lang="en-GB" sz="3600" spc="-1" strike="noStrike">
              <a:latin typeface="Arial"/>
            </a:endParaRPr>
          </a:p>
        </p:txBody>
      </p:sp>
      <p:sp>
        <p:nvSpPr>
          <p:cNvPr id="97" name="CustomShape 4"/>
          <p:cNvSpPr/>
          <p:nvPr/>
        </p:nvSpPr>
        <p:spPr>
          <a:xfrm>
            <a:off x="3956040" y="1774080"/>
            <a:ext cx="7726320" cy="313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2500" spc="-1" strike="noStrike">
                <a:solidFill>
                  <a:srgbClr val="000000"/>
                </a:solidFill>
                <a:latin typeface="Arial"/>
                <a:ea typeface="DejaVu Sans"/>
              </a:rPr>
              <a:t>Partner opened 1NT.</a:t>
            </a:r>
            <a:endParaRPr b="0" lang="en-GB" sz="25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2500" spc="-1" strike="noStrike">
                <a:solidFill>
                  <a:srgbClr val="000000"/>
                </a:solidFill>
                <a:latin typeface="Arial"/>
                <a:ea typeface="DejaVu Sans"/>
              </a:rPr>
              <a:t>You have eleven points with a good six-card major - treat this as game-going.</a:t>
            </a:r>
            <a:endParaRPr b="0" lang="en-GB" sz="25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25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2500" spc="-1" strike="noStrike">
                <a:solidFill>
                  <a:srgbClr val="000000"/>
                </a:solidFill>
                <a:latin typeface="Arial"/>
                <a:ea typeface="DejaVu Sans"/>
              </a:rPr>
              <a:t>Bid 2</a:t>
            </a:r>
            <a:r>
              <a:rPr b="1" lang="en-US" sz="2500" spc="-1" strike="noStrike">
                <a:solidFill>
                  <a:srgbClr val="ff0000"/>
                </a:solidFill>
                <a:latin typeface="Arial"/>
                <a:ea typeface="DejaVu Sans"/>
              </a:rPr>
              <a:t>♥</a:t>
            </a:r>
            <a:r>
              <a:rPr b="1" lang="en-US" sz="2500" spc="-1" strike="noStrike">
                <a:solidFill>
                  <a:srgbClr val="000000"/>
                </a:solidFill>
                <a:latin typeface="Arial"/>
                <a:ea typeface="DejaVu Sans"/>
              </a:rPr>
              <a:t>.  Partner will bid 2♠ and you will rebid 4♠.</a:t>
            </a:r>
            <a:endParaRPr b="0" lang="en-GB" sz="25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25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2500" spc="-1" strike="noStrike">
                <a:solidFill>
                  <a:srgbClr val="000000"/>
                </a:solidFill>
                <a:latin typeface="Arial"/>
                <a:ea typeface="DejaVu Sans"/>
              </a:rPr>
              <a:t>An alternative is for Responder to bid 4</a:t>
            </a:r>
            <a:r>
              <a:rPr b="1" lang="en-US" sz="2500" spc="-1" strike="noStrike">
                <a:solidFill>
                  <a:srgbClr val="000000"/>
                </a:solidFill>
                <a:latin typeface="Symbol"/>
                <a:ea typeface="DejaVu Sans"/>
              </a:rPr>
              <a:t></a:t>
            </a:r>
            <a:r>
              <a:rPr b="1" lang="en-US" sz="2500" spc="-1" strike="noStrike">
                <a:solidFill>
                  <a:srgbClr val="000000"/>
                </a:solidFill>
                <a:latin typeface="Arial"/>
                <a:ea typeface="DejaVu Sans"/>
              </a:rPr>
              <a:t> at his first bid</a:t>
            </a:r>
            <a:endParaRPr b="0" lang="en-GB" sz="2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23" dur="indefinite" restart="never" nodeType="tmRoot">
          <p:childTnLst>
            <p:seq>
              <p:cTn id="224" dur="indefinite" nodeType="mainSeq">
                <p:childTnLst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229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234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nodeType="with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237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242" dur="500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247" dur="500"/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461880" y="249480"/>
            <a:ext cx="805248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GB" sz="2800" spc="-1" strike="noStrike">
                <a:solidFill>
                  <a:srgbClr val="000000"/>
                </a:solidFill>
                <a:latin typeface="Arial"/>
                <a:ea typeface="DejaVu Sans"/>
              </a:rPr>
              <a:t>Typical Hands for Red Suit Transfers (RST)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99" name="CustomShape 2"/>
          <p:cNvSpPr/>
          <p:nvPr/>
        </p:nvSpPr>
        <p:spPr>
          <a:xfrm>
            <a:off x="545040" y="892800"/>
            <a:ext cx="883728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GB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Game Going with 5 card Major and a 2</a:t>
            </a:r>
            <a:r>
              <a:rPr b="1" lang="en-GB" sz="3200" spc="-1" strike="noStrike" baseline="30000">
                <a:solidFill>
                  <a:srgbClr val="000000"/>
                </a:solidFill>
                <a:latin typeface="Calibri"/>
                <a:ea typeface="DejaVu Sans"/>
              </a:rPr>
              <a:t>nd</a:t>
            </a:r>
            <a:r>
              <a:rPr b="1" lang="en-GB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4 card suit</a:t>
            </a:r>
            <a:endParaRPr b="0" lang="en-GB" sz="3200" spc="-1" strike="noStrike">
              <a:latin typeface="Arial"/>
            </a:endParaRPr>
          </a:p>
        </p:txBody>
      </p:sp>
      <p:sp>
        <p:nvSpPr>
          <p:cNvPr id="100" name="CustomShape 3"/>
          <p:cNvSpPr/>
          <p:nvPr/>
        </p:nvSpPr>
        <p:spPr>
          <a:xfrm>
            <a:off x="812880" y="1921320"/>
            <a:ext cx="2593440" cy="2284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000000"/>
                </a:solidFill>
                <a:latin typeface="Symbol"/>
                <a:ea typeface="DejaVu Sans"/>
              </a:rPr>
              <a:t>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K Q 8 4 2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c00000"/>
                </a:solidFill>
                <a:latin typeface="Symbol"/>
                <a:ea typeface="DejaVu Sans"/>
              </a:rPr>
              <a:t>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10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ff0000"/>
                </a:solidFill>
                <a:latin typeface="Symbol"/>
                <a:ea typeface="DejaVu Sans"/>
              </a:rPr>
              <a:t></a:t>
            </a:r>
            <a:r>
              <a:rPr b="1" lang="en-GB" sz="3600" spc="-1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K Q 8 2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000000"/>
                </a:solidFill>
                <a:latin typeface="Symbol"/>
                <a:ea typeface="DejaVu Sans"/>
              </a:rPr>
              <a:t>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K 6 3</a:t>
            </a:r>
            <a:endParaRPr b="0" lang="en-GB" sz="3600" spc="-1" strike="noStrike">
              <a:latin typeface="Arial"/>
            </a:endParaRPr>
          </a:p>
        </p:txBody>
      </p:sp>
      <p:sp>
        <p:nvSpPr>
          <p:cNvPr id="101" name="CustomShape 4"/>
          <p:cNvSpPr/>
          <p:nvPr/>
        </p:nvSpPr>
        <p:spPr>
          <a:xfrm>
            <a:off x="3762000" y="1888920"/>
            <a:ext cx="8224920" cy="275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2500" spc="-1" strike="noStrike">
                <a:solidFill>
                  <a:srgbClr val="000000"/>
                </a:solidFill>
                <a:latin typeface="Arial"/>
                <a:ea typeface="DejaVu Sans"/>
              </a:rPr>
              <a:t>Partner opened 1NT.</a:t>
            </a:r>
            <a:endParaRPr b="0" lang="en-GB" sz="25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25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2500" spc="-1" strike="noStrike">
                <a:solidFill>
                  <a:srgbClr val="000000"/>
                </a:solidFill>
                <a:latin typeface="Arial"/>
                <a:ea typeface="DejaVu Sans"/>
              </a:rPr>
              <a:t>Bid 2</a:t>
            </a:r>
            <a:r>
              <a:rPr b="1" lang="en-US" sz="2500" spc="-1" strike="noStrike">
                <a:solidFill>
                  <a:srgbClr val="ff0000"/>
                </a:solidFill>
                <a:latin typeface="Arial"/>
                <a:ea typeface="DejaVu Sans"/>
              </a:rPr>
              <a:t>♥</a:t>
            </a:r>
            <a:r>
              <a:rPr b="1" lang="en-US" sz="2500" spc="-1" strike="noStrike">
                <a:solidFill>
                  <a:srgbClr val="000000"/>
                </a:solidFill>
                <a:latin typeface="Arial"/>
                <a:ea typeface="DejaVu Sans"/>
              </a:rPr>
              <a:t>.  Partner will bid 2♠ and you will rebid 3</a:t>
            </a:r>
            <a:r>
              <a:rPr b="1" lang="en-US" sz="2500" spc="-1" strike="noStrike">
                <a:solidFill>
                  <a:srgbClr val="ff0000"/>
                </a:solidFill>
                <a:latin typeface="Arial"/>
                <a:ea typeface="DejaVu Sans"/>
              </a:rPr>
              <a:t>♦</a:t>
            </a:r>
            <a:r>
              <a:rPr b="1" lang="en-US" sz="2500" spc="-1" strike="noStrike">
                <a:solidFill>
                  <a:srgbClr val="000000"/>
                </a:solidFill>
                <a:latin typeface="Arial"/>
                <a:ea typeface="DejaVu Sans"/>
              </a:rPr>
              <a:t> - forcing.</a:t>
            </a:r>
            <a:endParaRPr b="0" lang="en-GB" sz="25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25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2500" spc="-1" strike="noStrike">
                <a:solidFill>
                  <a:srgbClr val="000000"/>
                </a:solidFill>
                <a:latin typeface="Arial"/>
                <a:ea typeface="DejaVu Sans"/>
              </a:rPr>
              <a:t>You have shown your hand - partner will now direct the auction to the best game-contract.</a:t>
            </a:r>
            <a:endParaRPr b="0" lang="en-GB" sz="2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48" dur="indefinite" restart="never" nodeType="tmRoot">
          <p:childTnLst>
            <p:seq>
              <p:cTn id="249" dur="indefinite" nodeType="mainSeq">
                <p:childTnLst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254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259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nodeType="with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262" dur="500"/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267" dur="500"/>
                                        <p:tgtEl>
                                          <p:spTgt spid="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692640" y="406440"/>
            <a:ext cx="571536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GB" sz="2800" spc="-1" strike="noStrike">
                <a:solidFill>
                  <a:srgbClr val="000000"/>
                </a:solidFill>
                <a:latin typeface="Arial"/>
                <a:ea typeface="DejaVu Sans"/>
              </a:rPr>
              <a:t>Take out with a weak minor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103" name="CustomShape 2"/>
          <p:cNvSpPr/>
          <p:nvPr/>
        </p:nvSpPr>
        <p:spPr>
          <a:xfrm>
            <a:off x="692640" y="1653480"/>
            <a:ext cx="755352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GB" sz="2800" spc="-1" strike="noStrike">
                <a:solidFill>
                  <a:srgbClr val="000000"/>
                </a:solidFill>
                <a:latin typeface="Arial"/>
                <a:ea typeface="DejaVu Sans"/>
              </a:rPr>
              <a:t>The minor should be at least 6 cards long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104" name="CustomShape 3"/>
          <p:cNvSpPr/>
          <p:nvPr/>
        </p:nvSpPr>
        <p:spPr>
          <a:xfrm>
            <a:off x="807840" y="2176560"/>
            <a:ext cx="9622440" cy="478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GB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6 Card Club suit</a:t>
            </a:r>
            <a:endParaRPr b="0" lang="en-GB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Start with a 2</a:t>
            </a:r>
            <a:r>
              <a:rPr b="1" lang="en-GB" sz="2800" spc="-1" strike="noStrike">
                <a:solidFill>
                  <a:srgbClr val="000000"/>
                </a:solidFill>
                <a:latin typeface="Symbol"/>
                <a:ea typeface="DejaVu Sans"/>
              </a:rPr>
              <a:t></a:t>
            </a:r>
            <a:r>
              <a:rPr b="1" lang="en-GB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 Stayman bid</a:t>
            </a:r>
            <a:endParaRPr b="0" lang="en-GB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Over any response from opener bid 3</a:t>
            </a:r>
            <a:r>
              <a:rPr b="1" lang="en-GB" sz="2800" spc="-1" strike="noStrike">
                <a:solidFill>
                  <a:srgbClr val="000000"/>
                </a:solidFill>
                <a:latin typeface="Symbol"/>
                <a:ea typeface="DejaVu Sans"/>
              </a:rPr>
              <a:t></a:t>
            </a:r>
            <a:endParaRPr b="0" lang="en-GB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6 card Diamond suit</a:t>
            </a:r>
            <a:endParaRPr b="0" lang="en-GB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Start with a 2</a:t>
            </a:r>
            <a:r>
              <a:rPr b="1" lang="en-GB" sz="2800" spc="-1" strike="noStrike">
                <a:solidFill>
                  <a:srgbClr val="000000"/>
                </a:solidFill>
                <a:latin typeface="Symbol"/>
                <a:ea typeface="DejaVu Sans"/>
              </a:rPr>
              <a:t></a:t>
            </a:r>
            <a:r>
              <a:rPr b="1" lang="en-GB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 Stayman bid</a:t>
            </a:r>
            <a:endParaRPr b="0" lang="en-GB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Over a 2</a:t>
            </a:r>
            <a:r>
              <a:rPr b="1" lang="en-GB" sz="2800" spc="-1" strike="noStrike">
                <a:solidFill>
                  <a:srgbClr val="ff0000"/>
                </a:solidFill>
                <a:latin typeface="Symbol"/>
                <a:ea typeface="DejaVu Sans"/>
              </a:rPr>
              <a:t></a:t>
            </a:r>
            <a:r>
              <a:rPr b="1" lang="en-GB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 response from opener  </a:t>
            </a:r>
            <a:r>
              <a:rPr b="1" lang="en-GB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Pass</a:t>
            </a:r>
            <a:endParaRPr b="0" lang="en-GB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Over a Major suit  response from opener bid 3</a:t>
            </a:r>
            <a:r>
              <a:rPr b="1" lang="en-GB" sz="2800" spc="-1" strike="noStrike">
                <a:solidFill>
                  <a:srgbClr val="ff0000"/>
                </a:solidFill>
                <a:latin typeface="Symbol"/>
                <a:ea typeface="DejaVu Sans"/>
              </a:rPr>
              <a:t></a:t>
            </a:r>
            <a:endParaRPr b="0" lang="en-GB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2800" spc="-1" strike="noStrike">
              <a:latin typeface="Arial"/>
            </a:endParaRPr>
          </a:p>
        </p:txBody>
      </p:sp>
      <p:sp>
        <p:nvSpPr>
          <p:cNvPr id="105" name="CustomShape 4"/>
          <p:cNvSpPr/>
          <p:nvPr/>
        </p:nvSpPr>
        <p:spPr>
          <a:xfrm>
            <a:off x="692640" y="1049760"/>
            <a:ext cx="9622440" cy="47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GB" sz="2500" spc="-1" strike="noStrike">
                <a:solidFill>
                  <a:srgbClr val="0070c0"/>
                </a:solidFill>
                <a:latin typeface="Arial"/>
                <a:ea typeface="DejaVu Sans"/>
              </a:rPr>
              <a:t>A direct bid of 3 of a minor over 1NT is considered a Slam try</a:t>
            </a:r>
            <a:endParaRPr b="0" lang="en-GB" sz="2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68" dur="indefinite" restart="never" nodeType="tmRoot">
          <p:childTnLst>
            <p:seq>
              <p:cTn id="269" dur="indefinite" nodeType="mainSeq">
                <p:childTnLst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274" dur="5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279" dur="500"/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284" dur="500"/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289" dur="500"/>
                                        <p:tgtEl>
                                          <p:spTgt spid="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294" dur="500"/>
                                        <p:tgtEl>
                                          <p:spTgt spid="1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299" dur="500"/>
                                        <p:tgtEl>
                                          <p:spTgt spid="1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304" dur="500"/>
                                        <p:tgtEl>
                                          <p:spTgt spid="1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812880" y="1320840"/>
            <a:ext cx="2999880" cy="2284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000000"/>
                </a:solidFill>
                <a:latin typeface="Symbol"/>
                <a:ea typeface="DejaVu Sans"/>
              </a:rPr>
              <a:t>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8 6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c00000"/>
                </a:solidFill>
                <a:latin typeface="Symbol"/>
                <a:ea typeface="DejaVu Sans"/>
              </a:rPr>
              <a:t>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9 3 2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ff0000"/>
                </a:solidFill>
                <a:latin typeface="Symbol"/>
                <a:ea typeface="DejaVu Sans"/>
              </a:rPr>
              <a:t></a:t>
            </a:r>
            <a:r>
              <a:rPr b="1" lang="en-GB" sz="3600" spc="-1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J 5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000000"/>
                </a:solidFill>
                <a:latin typeface="Symbol"/>
                <a:ea typeface="DejaVu Sans"/>
              </a:rPr>
              <a:t>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J 10 9 7 6 4</a:t>
            </a:r>
            <a:endParaRPr b="0" lang="en-GB" sz="3600" spc="-1" strike="noStrike">
              <a:latin typeface="Arial"/>
            </a:endParaRPr>
          </a:p>
        </p:txBody>
      </p:sp>
      <p:sp>
        <p:nvSpPr>
          <p:cNvPr id="107" name="CustomShape 2"/>
          <p:cNvSpPr/>
          <p:nvPr/>
        </p:nvSpPr>
        <p:spPr>
          <a:xfrm>
            <a:off x="461880" y="249480"/>
            <a:ext cx="805248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GB" sz="2800" spc="-1" strike="noStrike">
                <a:solidFill>
                  <a:srgbClr val="000000"/>
                </a:solidFill>
                <a:latin typeface="Arial"/>
                <a:ea typeface="DejaVu Sans"/>
              </a:rPr>
              <a:t>Typical Hand for Weak minor take out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108" name="CustomShape 3"/>
          <p:cNvSpPr/>
          <p:nvPr/>
        </p:nvSpPr>
        <p:spPr>
          <a:xfrm>
            <a:off x="4488840" y="1181520"/>
            <a:ext cx="6094080" cy="275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GB" sz="2500" spc="-1" strike="noStrike">
                <a:solidFill>
                  <a:srgbClr val="000000"/>
                </a:solidFill>
                <a:latin typeface="Arial"/>
                <a:ea typeface="DejaVu Sans"/>
              </a:rPr>
              <a:t>Playing in a 1NT contract this hand is worthless in trick taking ability unless opener  har a big fit (pretty remote chance)</a:t>
            </a:r>
            <a:endParaRPr b="0" lang="en-GB" sz="2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2500" spc="-1" strike="noStrike">
                <a:solidFill>
                  <a:srgbClr val="000000"/>
                </a:solidFill>
                <a:latin typeface="Arial"/>
                <a:ea typeface="DejaVu Sans"/>
              </a:rPr>
              <a:t>Playing with clubs as trumps it probably worth at least 3 tricks and probably more </a:t>
            </a:r>
            <a:endParaRPr b="0" lang="en-GB" sz="2500" spc="-1" strike="noStrike">
              <a:latin typeface="Arial"/>
            </a:endParaRPr>
          </a:p>
        </p:txBody>
      </p:sp>
      <p:sp>
        <p:nvSpPr>
          <p:cNvPr id="109" name="CustomShape 4"/>
          <p:cNvSpPr/>
          <p:nvPr/>
        </p:nvSpPr>
        <p:spPr>
          <a:xfrm>
            <a:off x="1556280" y="4304160"/>
            <a:ext cx="9077400" cy="199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GB" sz="2500" spc="-1" strike="noStrike">
                <a:solidFill>
                  <a:srgbClr val="000000"/>
                </a:solidFill>
                <a:latin typeface="Arial"/>
                <a:ea typeface="DejaVu Sans"/>
              </a:rPr>
              <a:t>Bidding sequence</a:t>
            </a:r>
            <a:endParaRPr b="0" lang="en-GB" sz="2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25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lang="en-GB" sz="25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lang="en-GB" sz="2500" spc="-1" strike="noStrike">
                <a:solidFill>
                  <a:srgbClr val="000000"/>
                </a:solidFill>
                <a:latin typeface="Arial"/>
                <a:ea typeface="DejaVu Sans"/>
              </a:rPr>
              <a:t>Opener</a:t>
            </a:r>
            <a:r>
              <a:rPr b="1" lang="en-GB" sz="25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lang="en-GB" sz="25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lang="en-GB" sz="25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lang="en-GB" sz="2500" spc="-1" strike="noStrike">
                <a:solidFill>
                  <a:srgbClr val="000000"/>
                </a:solidFill>
                <a:latin typeface="Arial"/>
                <a:ea typeface="DejaVu Sans"/>
              </a:rPr>
              <a:t>Responder</a:t>
            </a:r>
            <a:endParaRPr b="0" lang="en-GB" sz="2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25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lang="en-GB" sz="25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lang="en-GB" sz="2500" spc="-1" strike="noStrike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r>
              <a:rPr b="1" lang="en-GB" sz="2500" spc="-1" strike="noStrike">
                <a:solidFill>
                  <a:srgbClr val="000000"/>
                </a:solidFill>
                <a:latin typeface="Arial"/>
                <a:ea typeface="DejaVu Sans"/>
              </a:rPr>
              <a:t>1 NT</a:t>
            </a:r>
            <a:r>
              <a:rPr b="1" lang="en-GB" sz="25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lang="en-GB" sz="25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lang="en-GB" sz="25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lang="en-GB" sz="25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lang="en-GB" sz="2500" spc="-1" strike="noStrike">
                <a:solidFill>
                  <a:srgbClr val="000000"/>
                </a:solidFill>
                <a:latin typeface="Arial"/>
                <a:ea typeface="DejaVu Sans"/>
              </a:rPr>
              <a:t>       </a:t>
            </a:r>
            <a:endParaRPr b="0" lang="en-GB" sz="2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25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lang="en-GB" sz="25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lang="en-GB" sz="2500" spc="-1" strike="noStrike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r>
              <a:rPr b="1" lang="en-GB" sz="2500" spc="-1" strike="noStrike">
                <a:solidFill>
                  <a:srgbClr val="000000"/>
                </a:solidFill>
                <a:latin typeface="Arial"/>
                <a:ea typeface="DejaVu Sans"/>
              </a:rPr>
              <a:t>2 </a:t>
            </a:r>
            <a:r>
              <a:rPr b="1" lang="en-GB" sz="2500" spc="-1" strike="noStrike">
                <a:solidFill>
                  <a:srgbClr val="ff0000"/>
                </a:solidFill>
                <a:latin typeface="Symbol"/>
                <a:ea typeface="DejaVu Sans"/>
              </a:rPr>
              <a:t></a:t>
            </a:r>
            <a:r>
              <a:rPr b="1" lang="en-GB" sz="2500" spc="-1" strike="noStrike">
                <a:solidFill>
                  <a:srgbClr val="000000"/>
                </a:solidFill>
                <a:latin typeface="Arial"/>
                <a:ea typeface="DejaVu Sans"/>
              </a:rPr>
              <a:t>/</a:t>
            </a:r>
            <a:r>
              <a:rPr b="1" lang="en-GB" sz="2500" spc="-1" strike="noStrike">
                <a:solidFill>
                  <a:srgbClr val="ff0000"/>
                </a:solidFill>
                <a:latin typeface="Symbol"/>
                <a:ea typeface="DejaVu Sans"/>
              </a:rPr>
              <a:t></a:t>
            </a:r>
            <a:r>
              <a:rPr b="1" lang="en-GB" sz="2500" spc="-1" strike="noStrike">
                <a:solidFill>
                  <a:srgbClr val="000000"/>
                </a:solidFill>
                <a:latin typeface="Arial"/>
                <a:ea typeface="DejaVu Sans"/>
              </a:rPr>
              <a:t>/</a:t>
            </a:r>
            <a:r>
              <a:rPr b="1" lang="en-GB" sz="2500" spc="-1" strike="noStrike">
                <a:solidFill>
                  <a:srgbClr val="000000"/>
                </a:solidFill>
                <a:latin typeface="Symbol"/>
                <a:ea typeface="DejaVu Sans"/>
              </a:rPr>
              <a:t></a:t>
            </a:r>
            <a:r>
              <a:rPr b="1" lang="en-GB" sz="25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lang="en-GB" sz="25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lang="en-GB" sz="25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lang="en-GB" sz="2500" spc="-1" strike="noStrike">
                <a:solidFill>
                  <a:srgbClr val="000000"/>
                </a:solidFill>
                <a:latin typeface="Arial"/>
                <a:ea typeface="DejaVu Sans"/>
              </a:rPr>
              <a:t>       </a:t>
            </a:r>
            <a:endParaRPr b="0" lang="en-GB" sz="2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25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lang="en-GB" sz="25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lang="en-GB" sz="2500" spc="-1" strike="noStrike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r>
              <a:rPr b="1" lang="en-GB" sz="2500" spc="-1" strike="noStrike">
                <a:solidFill>
                  <a:srgbClr val="000000"/>
                </a:solidFill>
                <a:latin typeface="Arial"/>
                <a:ea typeface="DejaVu Sans"/>
              </a:rPr>
              <a:t>Pass</a:t>
            </a:r>
            <a:endParaRPr b="0" lang="en-GB" sz="2500" spc="-1" strike="noStrike">
              <a:latin typeface="Arial"/>
            </a:endParaRPr>
          </a:p>
        </p:txBody>
      </p:sp>
      <p:sp>
        <p:nvSpPr>
          <p:cNvPr id="110" name="CustomShape 5"/>
          <p:cNvSpPr/>
          <p:nvPr/>
        </p:nvSpPr>
        <p:spPr>
          <a:xfrm>
            <a:off x="7800840" y="5073480"/>
            <a:ext cx="1617480" cy="47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n-GB" sz="2500" spc="-1" strike="noStrike">
                <a:solidFill>
                  <a:srgbClr val="000000"/>
                </a:solidFill>
                <a:latin typeface="Arial"/>
                <a:ea typeface="DejaVu Sans"/>
              </a:rPr>
              <a:t>2</a:t>
            </a:r>
            <a:r>
              <a:rPr b="1" lang="en-GB" sz="2500" spc="-1" strike="noStrike">
                <a:solidFill>
                  <a:srgbClr val="000000"/>
                </a:solidFill>
                <a:latin typeface="Symbol"/>
                <a:ea typeface="DejaVu Sans"/>
              </a:rPr>
              <a:t></a:t>
            </a:r>
            <a:endParaRPr b="0" lang="en-GB" sz="2500" spc="-1" strike="noStrike">
              <a:latin typeface="Arial"/>
            </a:endParaRPr>
          </a:p>
        </p:txBody>
      </p:sp>
      <p:sp>
        <p:nvSpPr>
          <p:cNvPr id="111" name="CustomShape 6"/>
          <p:cNvSpPr/>
          <p:nvPr/>
        </p:nvSpPr>
        <p:spPr>
          <a:xfrm>
            <a:off x="7800840" y="5411160"/>
            <a:ext cx="887760" cy="47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GB" sz="25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n-GB" sz="2500" spc="-1" strike="noStrike">
                <a:solidFill>
                  <a:srgbClr val="000000"/>
                </a:solidFill>
                <a:latin typeface="Arial"/>
                <a:ea typeface="DejaVu Sans"/>
              </a:rPr>
              <a:t>3</a:t>
            </a:r>
            <a:r>
              <a:rPr b="1" lang="en-GB" sz="2500" spc="-1" strike="noStrike">
                <a:solidFill>
                  <a:srgbClr val="000000"/>
                </a:solidFill>
                <a:latin typeface="Symbol"/>
                <a:ea typeface="DejaVu Sans"/>
              </a:rPr>
              <a:t></a:t>
            </a:r>
            <a:endParaRPr b="0" lang="en-GB" sz="2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05" dur="indefinite" restart="never" nodeType="tmRoot">
          <p:childTnLst>
            <p:seq>
              <p:cTn id="306" dur="indefinite" nodeType="mainSeq">
                <p:childTnLst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311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31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703800" y="498600"/>
            <a:ext cx="677772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GB" sz="2800" spc="-1" strike="noStrike">
                <a:solidFill>
                  <a:srgbClr val="000000"/>
                </a:solidFill>
                <a:latin typeface="Arial"/>
                <a:ea typeface="DejaVu Sans"/>
              </a:rPr>
              <a:t>Direct Game bids over 1 NT Openings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113" name="CustomShape 2"/>
          <p:cNvSpPr/>
          <p:nvPr/>
        </p:nvSpPr>
        <p:spPr>
          <a:xfrm>
            <a:off x="900000" y="1435320"/>
            <a:ext cx="9123840" cy="517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85840" indent="-28404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1" lang="en-GB" sz="5400" spc="-1" strike="noStrike">
                <a:solidFill>
                  <a:srgbClr val="000000"/>
                </a:solidFill>
                <a:latin typeface="Calibri"/>
                <a:ea typeface="DejaVu Sans"/>
              </a:rPr>
              <a:t>F</a:t>
            </a:r>
            <a:r>
              <a:rPr b="1" lang="en-GB" sz="4800" spc="-1" strike="noStrike">
                <a:solidFill>
                  <a:srgbClr val="000000"/>
                </a:solidFill>
                <a:latin typeface="Calibri"/>
                <a:ea typeface="DejaVu Sans"/>
              </a:rPr>
              <a:t>lat hands with 13+ HCP</a:t>
            </a:r>
            <a:endParaRPr b="0" lang="en-GB" sz="4800" spc="-1" strike="noStrike">
              <a:latin typeface="Arial"/>
            </a:endParaRPr>
          </a:p>
          <a:p>
            <a:pPr marL="285840" indent="-28404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1" lang="en-GB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With 13-16 pts , no 4 card major suit, bid 3NT</a:t>
            </a:r>
            <a:endParaRPr b="0" lang="en-GB" sz="4000" spc="-1" strike="noStrike">
              <a:latin typeface="Arial"/>
            </a:endParaRPr>
          </a:p>
          <a:p>
            <a:pPr marL="285840" indent="-28404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1" lang="en-GB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With 17-19 pts etc, bid 4NT if you have good intermediates, this can be passed by the opener</a:t>
            </a:r>
            <a:endParaRPr b="0" lang="en-GB" sz="4000" spc="-1" strike="noStrike">
              <a:latin typeface="Arial"/>
            </a:endParaRPr>
          </a:p>
          <a:p>
            <a:pPr marL="285840" indent="-28404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1" lang="en-GB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With 20 pts, check on aces, via Gerber</a:t>
            </a:r>
            <a:endParaRPr b="0" lang="en-GB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435600" y="400680"/>
            <a:ext cx="565884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GB" sz="3200" spc="-1" strike="noStrike">
                <a:solidFill>
                  <a:srgbClr val="000000"/>
                </a:solidFill>
                <a:latin typeface="Arial"/>
                <a:ea typeface="DejaVu Sans"/>
              </a:rPr>
              <a:t>Definition  of a 1NT Opening</a:t>
            </a:r>
            <a:endParaRPr b="0" lang="en-GB" sz="3200" spc="-1" strike="noStrike">
              <a:latin typeface="Arial"/>
            </a:endParaRPr>
          </a:p>
        </p:txBody>
      </p:sp>
      <p:sp>
        <p:nvSpPr>
          <p:cNvPr id="41" name="CustomShape 2"/>
          <p:cNvSpPr/>
          <p:nvPr/>
        </p:nvSpPr>
        <p:spPr>
          <a:xfrm>
            <a:off x="731520" y="1175760"/>
            <a:ext cx="9360000" cy="447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85840" indent="-28404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1" lang="en-GB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A Balanced Hand with 12 to 14 High Card Points (HCP)</a:t>
            </a:r>
            <a:endParaRPr b="0" lang="en-GB" sz="3200" spc="-1" strike="noStrike">
              <a:latin typeface="Arial"/>
            </a:endParaRPr>
          </a:p>
          <a:p>
            <a:pPr marL="285840" indent="-28404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1" lang="en-GB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Balanced Shapes are:</a:t>
            </a:r>
            <a:endParaRPr b="0" lang="en-GB" sz="3200" spc="-1" strike="noStrike">
              <a:latin typeface="Arial"/>
            </a:endParaRPr>
          </a:p>
          <a:p>
            <a:pPr lvl="1" marL="914400" indent="-45540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1" lang="en-GB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4 3 3 3</a:t>
            </a:r>
            <a:endParaRPr b="0" lang="en-GB" sz="3200" spc="-1" strike="noStrike">
              <a:latin typeface="Arial"/>
            </a:endParaRPr>
          </a:p>
          <a:p>
            <a:pPr lvl="1" marL="914400" indent="-45540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1" lang="en-GB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4 4 3 2</a:t>
            </a:r>
            <a:endParaRPr b="0" lang="en-GB" sz="3200" spc="-1" strike="noStrike">
              <a:latin typeface="Arial"/>
            </a:endParaRPr>
          </a:p>
          <a:p>
            <a:pPr lvl="1" marL="914400" indent="-45540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1" lang="en-GB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5 3 3 2 where the 5 card suit is a minor</a:t>
            </a:r>
            <a:endParaRPr b="0" lang="en-GB" sz="3200" spc="-1" strike="noStrike">
              <a:latin typeface="Arial"/>
            </a:endParaRPr>
          </a:p>
          <a:p>
            <a:pPr lvl="1" marL="914400" indent="-455400">
              <a:lnSpc>
                <a:spcPct val="100000"/>
              </a:lnSpc>
              <a:buClr>
                <a:srgbClr val="0070c0"/>
              </a:buClr>
              <a:buFont typeface="Wingdings" charset="2"/>
              <a:buChar char=""/>
            </a:pPr>
            <a:r>
              <a:rPr b="1" lang="en-GB" sz="3200" spc="-1" strike="noStrike">
                <a:solidFill>
                  <a:srgbClr val="0070c0"/>
                </a:solidFill>
                <a:latin typeface="Calibri"/>
                <a:ea typeface="DejaVu Sans"/>
              </a:rPr>
              <a:t>There is considerable difference of opinion amongst experts as to whether the 5 card suit can be a Major</a:t>
            </a:r>
            <a:endParaRPr b="0" lang="en-GB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202680" y="137880"/>
            <a:ext cx="565884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GB" sz="3200" spc="-1" strike="noStrike">
                <a:solidFill>
                  <a:srgbClr val="000000"/>
                </a:solidFill>
                <a:latin typeface="Arial"/>
                <a:ea typeface="DejaVu Sans"/>
              </a:rPr>
              <a:t>Typical 1NT Opening</a:t>
            </a:r>
            <a:endParaRPr b="0" lang="en-GB" sz="3200" spc="-1" strike="noStrike">
              <a:latin typeface="Arial"/>
            </a:endParaRPr>
          </a:p>
        </p:txBody>
      </p:sp>
      <p:sp>
        <p:nvSpPr>
          <p:cNvPr id="43" name="CustomShape 2"/>
          <p:cNvSpPr/>
          <p:nvPr/>
        </p:nvSpPr>
        <p:spPr>
          <a:xfrm>
            <a:off x="609480" y="1120680"/>
            <a:ext cx="2551680" cy="2284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GB" sz="3600" spc="-1" strike="noStrike">
                <a:solidFill>
                  <a:srgbClr val="000000"/>
                </a:solidFill>
                <a:latin typeface="Symbol"/>
                <a:ea typeface="DejaVu Sans"/>
              </a:rPr>
              <a:t></a:t>
            </a:r>
            <a:r>
              <a:rPr b="0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A 7 5 3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ff0000"/>
                </a:solidFill>
                <a:latin typeface="Symbol"/>
                <a:ea typeface="DejaVu Sans"/>
              </a:rPr>
              <a:t></a:t>
            </a:r>
            <a:r>
              <a:rPr b="1" lang="en-GB" sz="3600" spc="-1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J 7 6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ff0000"/>
                </a:solidFill>
                <a:latin typeface="Symbol"/>
                <a:ea typeface="DejaVu Sans"/>
              </a:rPr>
              <a:t></a:t>
            </a:r>
            <a:r>
              <a:rPr b="1" lang="en-GB" sz="3600" spc="-1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K 4 3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000000"/>
                </a:solidFill>
                <a:latin typeface="Symbol"/>
                <a:ea typeface="DejaVu Sans"/>
              </a:rPr>
              <a:t>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A J 2</a:t>
            </a:r>
            <a:endParaRPr b="0" lang="en-GB" sz="3600" spc="-1" strike="noStrike">
              <a:latin typeface="Arial"/>
            </a:endParaRPr>
          </a:p>
        </p:txBody>
      </p:sp>
      <p:sp>
        <p:nvSpPr>
          <p:cNvPr id="44" name="CustomShape 3"/>
          <p:cNvSpPr/>
          <p:nvPr/>
        </p:nvSpPr>
        <p:spPr>
          <a:xfrm>
            <a:off x="4515480" y="1120680"/>
            <a:ext cx="2693520" cy="2284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000000"/>
                </a:solidFill>
                <a:latin typeface="Symbol"/>
                <a:ea typeface="DejaVu Sans"/>
              </a:rPr>
              <a:t>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Q J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ff0000"/>
                </a:solidFill>
                <a:latin typeface="Symbol"/>
                <a:ea typeface="DejaVu Sans"/>
              </a:rPr>
              <a:t></a:t>
            </a:r>
            <a:r>
              <a:rPr b="1" lang="en-GB" sz="3600" spc="-1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A 7 2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ff0000"/>
                </a:solidFill>
                <a:latin typeface="Symbol"/>
                <a:ea typeface="DejaVu Sans"/>
              </a:rPr>
              <a:t></a:t>
            </a:r>
            <a:r>
              <a:rPr b="1" lang="en-GB" sz="3600" spc="-1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K Q 9 8 6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000000"/>
                </a:solidFill>
                <a:latin typeface="Symbol"/>
                <a:ea typeface="DejaVu Sans"/>
              </a:rPr>
              <a:t>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Q 10 9</a:t>
            </a:r>
            <a:endParaRPr b="0" lang="en-GB" sz="3600" spc="-1" strike="noStrike">
              <a:latin typeface="Arial"/>
            </a:endParaRPr>
          </a:p>
        </p:txBody>
      </p:sp>
      <p:sp>
        <p:nvSpPr>
          <p:cNvPr id="45" name="CustomShape 4"/>
          <p:cNvSpPr/>
          <p:nvPr/>
        </p:nvSpPr>
        <p:spPr>
          <a:xfrm>
            <a:off x="8563320" y="1120680"/>
            <a:ext cx="2727720" cy="2284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000000"/>
                </a:solidFill>
                <a:latin typeface="Symbol"/>
                <a:ea typeface="DejaVu Sans"/>
              </a:rPr>
              <a:t>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A Q 8 5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ff0000"/>
                </a:solidFill>
                <a:latin typeface="Symbol"/>
                <a:ea typeface="DejaVu Sans"/>
              </a:rPr>
              <a:t></a:t>
            </a:r>
            <a:r>
              <a:rPr b="1" lang="en-GB" sz="3600" spc="-1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A 7 5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ff0000"/>
                </a:solidFill>
                <a:latin typeface="Symbol"/>
                <a:ea typeface="DejaVu Sans"/>
              </a:rPr>
              <a:t></a:t>
            </a:r>
            <a:r>
              <a:rPr b="1" lang="en-GB" sz="3600" spc="-1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J 9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000000"/>
                </a:solidFill>
                <a:latin typeface="Symbol"/>
                <a:ea typeface="DejaVu Sans"/>
              </a:rPr>
              <a:t>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K 10 8 4</a:t>
            </a:r>
            <a:endParaRPr b="0" lang="en-GB" sz="3600" spc="-1" strike="noStrike">
              <a:latin typeface="Arial"/>
            </a:endParaRPr>
          </a:p>
        </p:txBody>
      </p:sp>
      <p:sp>
        <p:nvSpPr>
          <p:cNvPr id="46" name="CustomShape 5"/>
          <p:cNvSpPr/>
          <p:nvPr/>
        </p:nvSpPr>
        <p:spPr>
          <a:xfrm>
            <a:off x="609480" y="4011840"/>
            <a:ext cx="2551680" cy="2284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000000"/>
                </a:solidFill>
                <a:latin typeface="Symbol"/>
                <a:ea typeface="DejaVu Sans"/>
              </a:rPr>
              <a:t>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Q J 5 4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ff0000"/>
                </a:solidFill>
                <a:latin typeface="Symbol"/>
                <a:ea typeface="DejaVu Sans"/>
              </a:rPr>
              <a:t></a:t>
            </a:r>
            <a:r>
              <a:rPr b="1" lang="en-GB" sz="3600" spc="-1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Q 10 6 2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ff0000"/>
                </a:solidFill>
                <a:latin typeface="Symbol"/>
                <a:ea typeface="DejaVu Sans"/>
              </a:rPr>
              <a:t></a:t>
            </a:r>
            <a:r>
              <a:rPr b="1" lang="en-GB" sz="3600" spc="-1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A 4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000000"/>
                </a:solidFill>
                <a:latin typeface="Symbol"/>
                <a:ea typeface="DejaVu Sans"/>
              </a:rPr>
              <a:t>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K 9 6</a:t>
            </a:r>
            <a:endParaRPr b="0" lang="en-GB" sz="3600" spc="-1" strike="noStrike">
              <a:latin typeface="Arial"/>
            </a:endParaRPr>
          </a:p>
        </p:txBody>
      </p:sp>
      <p:sp>
        <p:nvSpPr>
          <p:cNvPr id="47" name="CustomShape 6"/>
          <p:cNvSpPr/>
          <p:nvPr/>
        </p:nvSpPr>
        <p:spPr>
          <a:xfrm>
            <a:off x="4515480" y="4011840"/>
            <a:ext cx="2693520" cy="2284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000000"/>
                </a:solidFill>
                <a:latin typeface="Symbol"/>
                <a:ea typeface="DejaVu Sans"/>
              </a:rPr>
              <a:t>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9 3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ff0000"/>
                </a:solidFill>
                <a:latin typeface="Symbol"/>
                <a:ea typeface="DejaVu Sans"/>
              </a:rPr>
              <a:t></a:t>
            </a:r>
            <a:r>
              <a:rPr b="1" lang="en-GB" sz="3600" spc="-1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A Q J 4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ff0000"/>
                </a:solidFill>
                <a:latin typeface="Symbol"/>
                <a:ea typeface="DejaVu Sans"/>
              </a:rPr>
              <a:t></a:t>
            </a:r>
            <a:r>
              <a:rPr b="1" lang="en-GB" sz="3600" spc="-1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A J 5 4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000000"/>
                </a:solidFill>
                <a:latin typeface="Symbol"/>
                <a:ea typeface="DejaVu Sans"/>
              </a:rPr>
              <a:t>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Q 10 7</a:t>
            </a:r>
            <a:endParaRPr b="0" lang="en-GB" sz="3600" spc="-1" strike="noStrike">
              <a:latin typeface="Arial"/>
            </a:endParaRPr>
          </a:p>
        </p:txBody>
      </p:sp>
      <p:sp>
        <p:nvSpPr>
          <p:cNvPr id="48" name="CustomShape 7"/>
          <p:cNvSpPr/>
          <p:nvPr/>
        </p:nvSpPr>
        <p:spPr>
          <a:xfrm>
            <a:off x="8563320" y="4011840"/>
            <a:ext cx="2693520" cy="2284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000000"/>
                </a:solidFill>
                <a:latin typeface="Symbol"/>
                <a:ea typeface="DejaVu Sans"/>
              </a:rPr>
              <a:t>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A 10 9  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ff0000"/>
                </a:solidFill>
                <a:latin typeface="Symbol"/>
                <a:ea typeface="DejaVu Sans"/>
              </a:rPr>
              <a:t></a:t>
            </a:r>
            <a:r>
              <a:rPr b="1" lang="en-GB" sz="3600" spc="-1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10 5 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ff0000"/>
                </a:solidFill>
                <a:latin typeface="Symbol"/>
                <a:ea typeface="DejaVu Sans"/>
              </a:rPr>
              <a:t></a:t>
            </a:r>
            <a:r>
              <a:rPr b="1" lang="en-GB" sz="3600" spc="-1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A K 10 9 4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000000"/>
                </a:solidFill>
                <a:latin typeface="Symbol"/>
                <a:ea typeface="DejaVu Sans"/>
              </a:rPr>
              <a:t>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10 9 3</a:t>
            </a:r>
            <a:endParaRPr b="0" lang="en-GB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1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1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2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2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3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ustomShape 1"/>
          <p:cNvSpPr/>
          <p:nvPr/>
        </p:nvSpPr>
        <p:spPr>
          <a:xfrm>
            <a:off x="317160" y="272520"/>
            <a:ext cx="674460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GB" sz="3200" spc="-1" strike="noStrike">
                <a:solidFill>
                  <a:srgbClr val="000000"/>
                </a:solidFill>
                <a:latin typeface="Arial"/>
                <a:ea typeface="DejaVu Sans"/>
              </a:rPr>
              <a:t>The Continuation of the Auction</a:t>
            </a:r>
            <a:endParaRPr b="0" lang="en-GB" sz="3200" spc="-1" strike="noStrike">
              <a:latin typeface="Arial"/>
            </a:endParaRPr>
          </a:p>
        </p:txBody>
      </p:sp>
      <p:sp>
        <p:nvSpPr>
          <p:cNvPr id="50" name="CustomShape 2"/>
          <p:cNvSpPr/>
          <p:nvPr/>
        </p:nvSpPr>
        <p:spPr>
          <a:xfrm>
            <a:off x="571680" y="919800"/>
            <a:ext cx="1055952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There are a number of ways to continue the auction after partner opens 1NT</a:t>
            </a:r>
            <a:endParaRPr b="0" lang="en-GB" sz="3600" spc="-1" strike="noStrike">
              <a:latin typeface="Arial"/>
            </a:endParaRPr>
          </a:p>
        </p:txBody>
      </p:sp>
      <p:sp>
        <p:nvSpPr>
          <p:cNvPr id="51" name="CustomShape 3"/>
          <p:cNvSpPr/>
          <p:nvPr/>
        </p:nvSpPr>
        <p:spPr>
          <a:xfrm>
            <a:off x="937440" y="1994400"/>
            <a:ext cx="10559520" cy="447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85840" indent="-284040">
              <a:lnSpc>
                <a:spcPct val="15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1" lang="en-GB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Look for a 4/4 fit in a major using Stayman</a:t>
            </a:r>
            <a:endParaRPr b="0" lang="en-GB" sz="3200" spc="-1" strike="noStrike">
              <a:latin typeface="Arial"/>
            </a:endParaRPr>
          </a:p>
          <a:p>
            <a:pPr marL="285840" indent="-284040">
              <a:lnSpc>
                <a:spcPct val="15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1" lang="en-GB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Get partner to play in a Major using red suit transfers</a:t>
            </a:r>
            <a:endParaRPr b="0" lang="en-GB" sz="3200" spc="-1" strike="noStrike">
              <a:latin typeface="Arial"/>
            </a:endParaRPr>
          </a:p>
          <a:p>
            <a:pPr marL="285840" indent="-284040">
              <a:lnSpc>
                <a:spcPct val="15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1" lang="en-GB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Take out to a long minor with a weak hand</a:t>
            </a:r>
            <a:endParaRPr b="0" lang="en-GB" sz="3200" spc="-1" strike="noStrike">
              <a:latin typeface="Arial"/>
            </a:endParaRPr>
          </a:p>
          <a:p>
            <a:pPr marL="285840" indent="-284040">
              <a:lnSpc>
                <a:spcPct val="15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1" lang="en-GB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Invite game in NT if partner is Max by bidding 2NT</a:t>
            </a:r>
            <a:endParaRPr b="0" lang="en-GB" sz="3200" spc="-1" strike="noStrike">
              <a:latin typeface="Arial"/>
            </a:endParaRPr>
          </a:p>
          <a:p>
            <a:pPr marL="285840" indent="-284040">
              <a:lnSpc>
                <a:spcPct val="15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1" lang="en-GB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Bid game in NT with a balanced hand and values for game.</a:t>
            </a:r>
            <a:endParaRPr b="0" lang="en-GB" sz="3200" spc="-1" strike="noStrike">
              <a:latin typeface="Arial"/>
            </a:endParaRPr>
          </a:p>
          <a:p>
            <a:pPr marL="285840" indent="-284040">
              <a:lnSpc>
                <a:spcPct val="15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1" lang="en-GB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Bid game directly in a Major</a:t>
            </a:r>
            <a:endParaRPr b="0" lang="en-GB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3" dur="indefinite" restart="never" nodeType="tmRoot">
          <p:childTnLst>
            <p:seq>
              <p:cTn id="34" dur="indefinite" nodeType="mainSeq">
                <p:childTnLst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2" dur="1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7" dur="1000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" dur="1000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" dur="1000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0" dur="10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5" dur="1000" fill="hold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1000" fill="hold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" dur="1000" fill="hold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8" dur="100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3" dur="1000" fill="hold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4" dur="1000" fill="hold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5" dur="1000" fill="hold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66" dur="1000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1" dur="1000" fill="hold"/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2" dur="1000" fill="hold"/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3" dur="1000" fill="hold"/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74" dur="1000"/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9" dur="1000" fill="hold"/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0" dur="1000" fill="hold"/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1" dur="1000" fill="hold"/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82" dur="1000"/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ustomShape 1"/>
          <p:cNvSpPr/>
          <p:nvPr/>
        </p:nvSpPr>
        <p:spPr>
          <a:xfrm>
            <a:off x="457200" y="423000"/>
            <a:ext cx="43873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Stayman Convention</a:t>
            </a:r>
            <a:endParaRPr b="0" lang="en-GB" sz="3600" spc="-1" strike="noStrike">
              <a:latin typeface="Arial"/>
            </a:endParaRPr>
          </a:p>
        </p:txBody>
      </p:sp>
      <p:sp>
        <p:nvSpPr>
          <p:cNvPr id="53" name="CustomShape 2"/>
          <p:cNvSpPr/>
          <p:nvPr/>
        </p:nvSpPr>
        <p:spPr>
          <a:xfrm>
            <a:off x="350640" y="1109880"/>
            <a:ext cx="10883520" cy="106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GB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Over a 1NT opening responder bids 2 </a:t>
            </a:r>
            <a:r>
              <a:rPr b="1" lang="en-GB" sz="3200" spc="-1" strike="noStrike">
                <a:solidFill>
                  <a:srgbClr val="000000"/>
                </a:solidFill>
                <a:latin typeface="Symbol"/>
                <a:ea typeface="DejaVu Sans"/>
              </a:rPr>
              <a:t></a:t>
            </a:r>
            <a:r>
              <a:rPr b="1" lang="en-GB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to ask partner if they have a 4 card Major</a:t>
            </a:r>
            <a:endParaRPr b="0" lang="en-GB" sz="3200" spc="-1" strike="noStrike">
              <a:latin typeface="Arial"/>
            </a:endParaRPr>
          </a:p>
        </p:txBody>
      </p:sp>
      <p:sp>
        <p:nvSpPr>
          <p:cNvPr id="54" name="CustomShape 3"/>
          <p:cNvSpPr/>
          <p:nvPr/>
        </p:nvSpPr>
        <p:spPr>
          <a:xfrm>
            <a:off x="457200" y="2411640"/>
            <a:ext cx="10971000" cy="277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GB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Opener replies:</a:t>
            </a:r>
            <a:endParaRPr b="0" lang="en-GB" sz="3200" spc="-1" strike="noStrike">
              <a:latin typeface="Arial"/>
            </a:endParaRPr>
          </a:p>
          <a:p>
            <a:pPr marL="285840" indent="-284040">
              <a:lnSpc>
                <a:spcPct val="15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1" lang="en-GB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2</a:t>
            </a:r>
            <a:r>
              <a:rPr b="1" lang="en-GB" sz="3200" spc="-1" strike="noStrike">
                <a:solidFill>
                  <a:srgbClr val="ff0000"/>
                </a:solidFill>
                <a:latin typeface="Symbol"/>
                <a:ea typeface="DejaVu Sans"/>
              </a:rPr>
              <a:t></a:t>
            </a:r>
            <a:r>
              <a:rPr b="1" lang="en-GB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with no 4 card Major</a:t>
            </a:r>
            <a:endParaRPr b="0" lang="en-GB" sz="3200" spc="-1" strike="noStrike">
              <a:latin typeface="Arial"/>
            </a:endParaRPr>
          </a:p>
          <a:p>
            <a:pPr marL="285840" indent="-284040">
              <a:lnSpc>
                <a:spcPct val="15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1" lang="en-GB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2</a:t>
            </a:r>
            <a:r>
              <a:rPr b="1" lang="en-GB" sz="3200" spc="-1" strike="noStrike">
                <a:solidFill>
                  <a:srgbClr val="ff0000"/>
                </a:solidFill>
                <a:latin typeface="Symbol"/>
                <a:ea typeface="DejaVu Sans"/>
              </a:rPr>
              <a:t></a:t>
            </a:r>
            <a:r>
              <a:rPr b="1" lang="en-GB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with a 4 card Heart suit, does not deny 4 cards in Spades</a:t>
            </a:r>
            <a:endParaRPr b="0" lang="en-GB" sz="3200" spc="-1" strike="noStrike">
              <a:latin typeface="Arial"/>
            </a:endParaRPr>
          </a:p>
          <a:p>
            <a:pPr marL="285840" indent="-284040">
              <a:lnSpc>
                <a:spcPct val="15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1" lang="en-GB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2</a:t>
            </a:r>
            <a:r>
              <a:rPr b="1" lang="en-GB" sz="3200" spc="-1" strike="noStrike">
                <a:solidFill>
                  <a:srgbClr val="000000"/>
                </a:solidFill>
                <a:latin typeface="Symbol"/>
                <a:ea typeface="DejaVu Sans"/>
              </a:rPr>
              <a:t></a:t>
            </a:r>
            <a:r>
              <a:rPr b="1" lang="en-GB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with 4 Spades and denies a 4 card Heart suit</a:t>
            </a:r>
            <a:endParaRPr b="0" lang="en-GB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3" dur="indefinite" restart="never" nodeType="tmRoot">
          <p:childTnLst>
            <p:seq>
              <p:cTn id="84" dur="indefinite" nodeType="mainSeq">
                <p:childTnLst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ustomShape 1"/>
          <p:cNvSpPr/>
          <p:nvPr/>
        </p:nvSpPr>
        <p:spPr>
          <a:xfrm>
            <a:off x="491400" y="1477440"/>
            <a:ext cx="10388160" cy="447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GB" sz="3200" spc="-1" strike="noStrike">
                <a:solidFill>
                  <a:srgbClr val="000000"/>
                </a:solidFill>
                <a:latin typeface="Arial"/>
                <a:ea typeface="DejaVu Sans"/>
              </a:rPr>
              <a:t>Typically Stayman is used on hands of 11+ points when responder has a four card major and game might be possible if there is a major suit fit or if opener is maximum. </a:t>
            </a:r>
            <a:endParaRPr b="0" lang="en-GB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200" spc="-1" strike="noStrike">
                <a:solidFill>
                  <a:srgbClr val="000000"/>
                </a:solidFill>
                <a:latin typeface="Arial"/>
                <a:ea typeface="DejaVu Sans"/>
              </a:rPr>
              <a:t>Stayman can also be used on any hand of zero to 28 points when it would be useful to find out if partner has a 4 card major. There is only one condition: </a:t>
            </a:r>
            <a:r>
              <a:rPr b="1" lang="en-GB" sz="3200" spc="-1" strike="noStrike">
                <a:solidFill>
                  <a:srgbClr val="ff0000"/>
                </a:solidFill>
                <a:latin typeface="Arial"/>
                <a:ea typeface="DejaVu Sans"/>
              </a:rPr>
              <a:t>you must be prepared for any reply from partner. </a:t>
            </a:r>
            <a:endParaRPr b="0" lang="en-GB" sz="3200" spc="-1" strike="noStrike">
              <a:latin typeface="Arial"/>
            </a:endParaRPr>
          </a:p>
        </p:txBody>
      </p:sp>
      <p:sp>
        <p:nvSpPr>
          <p:cNvPr id="56" name="CustomShape 2"/>
          <p:cNvSpPr/>
          <p:nvPr/>
        </p:nvSpPr>
        <p:spPr>
          <a:xfrm>
            <a:off x="457200" y="423000"/>
            <a:ext cx="43873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Stayman Convention</a:t>
            </a:r>
            <a:endParaRPr b="0" lang="en-GB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ustomShape 1"/>
          <p:cNvSpPr/>
          <p:nvPr/>
        </p:nvSpPr>
        <p:spPr>
          <a:xfrm>
            <a:off x="457200" y="260280"/>
            <a:ext cx="43873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Stayman Convention</a:t>
            </a:r>
            <a:endParaRPr b="0" lang="en-GB" sz="3600" spc="-1" strike="noStrike">
              <a:latin typeface="Arial"/>
            </a:endParaRPr>
          </a:p>
        </p:txBody>
      </p:sp>
      <p:sp>
        <p:nvSpPr>
          <p:cNvPr id="58" name="CustomShape 2"/>
          <p:cNvSpPr/>
          <p:nvPr/>
        </p:nvSpPr>
        <p:spPr>
          <a:xfrm>
            <a:off x="609480" y="1120680"/>
            <a:ext cx="2551680" cy="2284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GB" sz="3600" spc="-1" strike="noStrike">
                <a:solidFill>
                  <a:srgbClr val="000000"/>
                </a:solidFill>
                <a:latin typeface="Symbol"/>
                <a:ea typeface="DejaVu Sans"/>
              </a:rPr>
              <a:t></a:t>
            </a:r>
            <a:r>
              <a:rPr b="0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Q J 9 3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ff0000"/>
                </a:solidFill>
                <a:latin typeface="Symbol"/>
                <a:ea typeface="DejaVu Sans"/>
              </a:rPr>
              <a:t></a:t>
            </a:r>
            <a:r>
              <a:rPr b="1" lang="en-GB" sz="3600" spc="-1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A K 7 5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ff0000"/>
                </a:solidFill>
                <a:latin typeface="Symbol"/>
                <a:ea typeface="DejaVu Sans"/>
              </a:rPr>
              <a:t></a:t>
            </a:r>
            <a:r>
              <a:rPr b="1" lang="en-GB" sz="3600" spc="-1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K 3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000000"/>
                </a:solidFill>
                <a:latin typeface="Symbol"/>
                <a:ea typeface="DejaVu Sans"/>
              </a:rPr>
              <a:t>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J 4 2</a:t>
            </a:r>
            <a:endParaRPr b="0" lang="en-GB" sz="3600" spc="-1" strike="noStrike">
              <a:latin typeface="Arial"/>
            </a:endParaRPr>
          </a:p>
        </p:txBody>
      </p:sp>
      <p:sp>
        <p:nvSpPr>
          <p:cNvPr id="59" name="CustomShape 3"/>
          <p:cNvSpPr/>
          <p:nvPr/>
        </p:nvSpPr>
        <p:spPr>
          <a:xfrm>
            <a:off x="4515480" y="1120680"/>
            <a:ext cx="2693520" cy="2284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000000"/>
                </a:solidFill>
                <a:latin typeface="Symbol"/>
                <a:ea typeface="DejaVu Sans"/>
              </a:rPr>
              <a:t>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Q 9 3 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ff0000"/>
                </a:solidFill>
                <a:latin typeface="Symbol"/>
                <a:ea typeface="DejaVu Sans"/>
              </a:rPr>
              <a:t></a:t>
            </a:r>
            <a:r>
              <a:rPr b="1" lang="en-GB" sz="3600" spc="-1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A K 7 5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ff0000"/>
                </a:solidFill>
                <a:latin typeface="Symbol"/>
                <a:ea typeface="DejaVu Sans"/>
              </a:rPr>
              <a:t></a:t>
            </a:r>
            <a:r>
              <a:rPr b="1" lang="en-GB" sz="3600" spc="-1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K 5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000000"/>
                </a:solidFill>
                <a:latin typeface="Symbol"/>
                <a:ea typeface="DejaVu Sans"/>
              </a:rPr>
              <a:t>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9 7 5 3</a:t>
            </a:r>
            <a:endParaRPr b="0" lang="en-GB" sz="3600" spc="-1" strike="noStrike">
              <a:latin typeface="Arial"/>
            </a:endParaRPr>
          </a:p>
        </p:txBody>
      </p:sp>
      <p:sp>
        <p:nvSpPr>
          <p:cNvPr id="60" name="CustomShape 4"/>
          <p:cNvSpPr/>
          <p:nvPr/>
        </p:nvSpPr>
        <p:spPr>
          <a:xfrm>
            <a:off x="8563320" y="1120680"/>
            <a:ext cx="2727720" cy="2284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000000"/>
                </a:solidFill>
                <a:latin typeface="Symbol"/>
                <a:ea typeface="DejaVu Sans"/>
              </a:rPr>
              <a:t>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K Q 8 5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ff0000"/>
                </a:solidFill>
                <a:latin typeface="Symbol"/>
                <a:ea typeface="DejaVu Sans"/>
              </a:rPr>
              <a:t></a:t>
            </a:r>
            <a:r>
              <a:rPr b="1" lang="en-GB" sz="3600" spc="-1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Q</a:t>
            </a:r>
            <a:r>
              <a:rPr b="1" lang="en-GB" sz="3600" spc="-1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7 5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ff0000"/>
                </a:solidFill>
                <a:latin typeface="Symbol"/>
                <a:ea typeface="DejaVu Sans"/>
              </a:rPr>
              <a:t></a:t>
            </a:r>
            <a:r>
              <a:rPr b="1" lang="en-GB" sz="3600" spc="-1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6 3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000000"/>
                </a:solidFill>
                <a:latin typeface="Symbol"/>
                <a:ea typeface="DejaVu Sans"/>
              </a:rPr>
              <a:t>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A K 8 4</a:t>
            </a:r>
            <a:endParaRPr b="0" lang="en-GB" sz="3600" spc="-1" strike="noStrike">
              <a:latin typeface="Arial"/>
            </a:endParaRPr>
          </a:p>
        </p:txBody>
      </p:sp>
      <p:sp>
        <p:nvSpPr>
          <p:cNvPr id="61" name="CustomShape 5"/>
          <p:cNvSpPr/>
          <p:nvPr/>
        </p:nvSpPr>
        <p:spPr>
          <a:xfrm>
            <a:off x="775440" y="3966120"/>
            <a:ext cx="1063944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000000"/>
                </a:solidFill>
                <a:latin typeface="Arial"/>
                <a:ea typeface="DejaVu Sans"/>
              </a:rPr>
              <a:t>These three hands are perfect for a 2</a:t>
            </a:r>
            <a:r>
              <a:rPr b="1" lang="en-GB" sz="3600" spc="-1" strike="noStrike">
                <a:solidFill>
                  <a:srgbClr val="000000"/>
                </a:solidFill>
                <a:latin typeface="Symbol"/>
                <a:ea typeface="DejaVu Sans"/>
              </a:rPr>
              <a:t></a:t>
            </a:r>
            <a:r>
              <a:rPr b="1" lang="en-GB" sz="3600" spc="-1" strike="noStrike">
                <a:solidFill>
                  <a:srgbClr val="000000"/>
                </a:solidFill>
                <a:latin typeface="Arial"/>
                <a:ea typeface="DejaVu Sans"/>
              </a:rPr>
              <a:t> Stayman response after partner has opened 1 NT</a:t>
            </a:r>
            <a:endParaRPr b="0" lang="en-GB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7" dur="indefinite" restart="never" nodeType="tmRoot">
          <p:childTnLst>
            <p:seq>
              <p:cTn id="98" dur="indefinite" nodeType="mainSeq">
                <p:childTnLst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10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10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11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CustomShape 1"/>
          <p:cNvSpPr/>
          <p:nvPr/>
        </p:nvSpPr>
        <p:spPr>
          <a:xfrm>
            <a:off x="457200" y="260280"/>
            <a:ext cx="43873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Stayman Convention</a:t>
            </a:r>
            <a:endParaRPr b="0" lang="en-GB" sz="3600" spc="-1" strike="noStrike">
              <a:latin typeface="Arial"/>
            </a:endParaRPr>
          </a:p>
        </p:txBody>
      </p:sp>
      <p:sp>
        <p:nvSpPr>
          <p:cNvPr id="63" name="CustomShape 2"/>
          <p:cNvSpPr/>
          <p:nvPr/>
        </p:nvSpPr>
        <p:spPr>
          <a:xfrm>
            <a:off x="609480" y="1120680"/>
            <a:ext cx="2551680" cy="2284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GB" sz="3600" spc="-1" strike="noStrike">
                <a:solidFill>
                  <a:srgbClr val="000000"/>
                </a:solidFill>
                <a:latin typeface="Symbol"/>
                <a:ea typeface="DejaVu Sans"/>
              </a:rPr>
              <a:t></a:t>
            </a:r>
            <a:r>
              <a:rPr b="0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K 7 5 3 2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ff0000"/>
                </a:solidFill>
                <a:latin typeface="Symbol"/>
                <a:ea typeface="DejaVu Sans"/>
              </a:rPr>
              <a:t></a:t>
            </a:r>
            <a:r>
              <a:rPr b="1" lang="en-GB" sz="3600" spc="-1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Q J 8 4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ff0000"/>
                </a:solidFill>
                <a:latin typeface="Symbol"/>
                <a:ea typeface="DejaVu Sans"/>
              </a:rPr>
              <a:t></a:t>
            </a:r>
            <a:r>
              <a:rPr b="1" lang="en-GB" sz="3600" spc="-1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8 3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000000"/>
                </a:solidFill>
                <a:latin typeface="Symbol"/>
                <a:ea typeface="DejaVu Sans"/>
              </a:rPr>
              <a:t>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6 5</a:t>
            </a:r>
            <a:endParaRPr b="0" lang="en-GB" sz="3600" spc="-1" strike="noStrike">
              <a:latin typeface="Arial"/>
            </a:endParaRPr>
          </a:p>
        </p:txBody>
      </p:sp>
      <p:sp>
        <p:nvSpPr>
          <p:cNvPr id="64" name="CustomShape 3"/>
          <p:cNvSpPr/>
          <p:nvPr/>
        </p:nvSpPr>
        <p:spPr>
          <a:xfrm>
            <a:off x="609480" y="4176360"/>
            <a:ext cx="2551680" cy="2284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GB" sz="3600" spc="-1" strike="noStrike">
                <a:solidFill>
                  <a:srgbClr val="000000"/>
                </a:solidFill>
                <a:latin typeface="Symbol"/>
                <a:ea typeface="DejaVu Sans"/>
              </a:rPr>
              <a:t></a:t>
            </a:r>
            <a:r>
              <a:rPr b="0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K 7 5 3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ff0000"/>
                </a:solidFill>
                <a:latin typeface="Symbol"/>
                <a:ea typeface="DejaVu Sans"/>
              </a:rPr>
              <a:t></a:t>
            </a:r>
            <a:r>
              <a:rPr b="1" lang="en-GB" sz="3600" spc="-1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J 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ff0000"/>
                </a:solidFill>
                <a:latin typeface="Symbol"/>
                <a:ea typeface="DejaVu Sans"/>
              </a:rPr>
              <a:t></a:t>
            </a:r>
            <a:r>
              <a:rPr b="1" lang="en-GB" sz="3600" spc="-1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K</a:t>
            </a:r>
            <a:r>
              <a:rPr b="1" lang="en-GB" sz="3600" spc="-1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8 7 3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000000"/>
                </a:solidFill>
                <a:latin typeface="Symbol"/>
                <a:ea typeface="DejaVu Sans"/>
              </a:rPr>
              <a:t>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J 10 6 2</a:t>
            </a:r>
            <a:endParaRPr b="0" lang="en-GB" sz="3600" spc="-1" strike="noStrike">
              <a:latin typeface="Arial"/>
            </a:endParaRPr>
          </a:p>
        </p:txBody>
      </p:sp>
      <p:sp>
        <p:nvSpPr>
          <p:cNvPr id="65" name="CustomShape 4"/>
          <p:cNvSpPr/>
          <p:nvPr/>
        </p:nvSpPr>
        <p:spPr>
          <a:xfrm>
            <a:off x="3606120" y="1120680"/>
            <a:ext cx="8364960" cy="179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GB" sz="2800" spc="-1" strike="noStrike">
                <a:solidFill>
                  <a:srgbClr val="000000"/>
                </a:solidFill>
                <a:latin typeface="Arial"/>
                <a:ea typeface="DejaVu Sans"/>
              </a:rPr>
              <a:t>This hand is also suitable for Stayman although it has less than 11 points. If opener rebids 2</a:t>
            </a:r>
            <a:r>
              <a:rPr b="1" lang="en-GB" sz="2800" spc="-1" strike="noStrike">
                <a:solidFill>
                  <a:srgbClr val="ff0000"/>
                </a:solidFill>
                <a:latin typeface="Symbol"/>
                <a:ea typeface="DejaVu Sans"/>
              </a:rPr>
              <a:t></a:t>
            </a:r>
            <a:r>
              <a:rPr b="1" lang="en-GB" sz="2800" spc="-1" strike="noStrike">
                <a:solidFill>
                  <a:srgbClr val="000000"/>
                </a:solidFill>
                <a:latin typeface="Arial"/>
                <a:ea typeface="DejaVu Sans"/>
              </a:rPr>
              <a:t> or 2</a:t>
            </a:r>
            <a:r>
              <a:rPr b="1" lang="en-GB" sz="2800" spc="-1" strike="noStrike">
                <a:solidFill>
                  <a:srgbClr val="000000"/>
                </a:solidFill>
                <a:latin typeface="Symbol"/>
                <a:ea typeface="DejaVu Sans"/>
              </a:rPr>
              <a:t></a:t>
            </a:r>
            <a:r>
              <a:rPr b="1" lang="en-GB" sz="2800" spc="-1" strike="noStrike">
                <a:solidFill>
                  <a:srgbClr val="000000"/>
                </a:solidFill>
                <a:latin typeface="Arial"/>
                <a:ea typeface="DejaVu Sans"/>
              </a:rPr>
              <a:t> you can pass. If opener rebids 2</a:t>
            </a:r>
            <a:r>
              <a:rPr b="1" lang="en-GB" sz="2800" spc="-1" strike="noStrike">
                <a:solidFill>
                  <a:srgbClr val="ff0000"/>
                </a:solidFill>
                <a:latin typeface="Symbol"/>
                <a:ea typeface="DejaVu Sans"/>
              </a:rPr>
              <a:t></a:t>
            </a:r>
            <a:r>
              <a:rPr b="1" lang="en-GB" sz="2800" spc="-1" strike="noStrike">
                <a:solidFill>
                  <a:srgbClr val="000000"/>
                </a:solidFill>
                <a:latin typeface="Arial"/>
                <a:ea typeface="DejaVu Sans"/>
              </a:rPr>
              <a:t> you can still sign off in 2</a:t>
            </a:r>
            <a:r>
              <a:rPr b="1" lang="en-GB" sz="2800" spc="-1" strike="noStrike">
                <a:solidFill>
                  <a:srgbClr val="000000"/>
                </a:solidFill>
                <a:latin typeface="Symbol"/>
                <a:ea typeface="DejaVu Sans"/>
              </a:rPr>
              <a:t></a:t>
            </a:r>
            <a:r>
              <a:rPr b="1" lang="en-GB" sz="2800" spc="-1" strike="noStrike">
                <a:solidFill>
                  <a:srgbClr val="000000"/>
                </a:solidFill>
                <a:latin typeface="Arial"/>
                <a:ea typeface="DejaVu Sans"/>
              </a:rPr>
              <a:t> because you have five. 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66" name="CustomShape 5"/>
          <p:cNvSpPr/>
          <p:nvPr/>
        </p:nvSpPr>
        <p:spPr>
          <a:xfrm>
            <a:off x="3646080" y="4034880"/>
            <a:ext cx="8285040" cy="222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GB" sz="2800" spc="-1" strike="noStrike">
                <a:solidFill>
                  <a:srgbClr val="000000"/>
                </a:solidFill>
                <a:latin typeface="Arial"/>
                <a:ea typeface="DejaVu Sans"/>
              </a:rPr>
              <a:t>But you should not use Stayman with this hand. What will you do if partner bids 2</a:t>
            </a:r>
            <a:r>
              <a:rPr b="1" lang="en-GB" sz="2800" spc="-1" strike="noStrike">
                <a:solidFill>
                  <a:srgbClr val="ff0000"/>
                </a:solidFill>
                <a:latin typeface="Symbol"/>
                <a:ea typeface="DejaVu Sans"/>
              </a:rPr>
              <a:t></a:t>
            </a:r>
            <a:r>
              <a:rPr b="1" lang="en-GB" sz="2800" spc="-1" strike="noStrike">
                <a:solidFill>
                  <a:srgbClr val="000000"/>
                </a:solidFill>
                <a:latin typeface="Arial"/>
                <a:ea typeface="DejaVu Sans"/>
              </a:rPr>
              <a:t>? You can’t bid 2</a:t>
            </a:r>
            <a:r>
              <a:rPr b="1" lang="en-GB" sz="2800" spc="-1" strike="noStrike">
                <a:solidFill>
                  <a:srgbClr val="000000"/>
                </a:solidFill>
                <a:latin typeface="Symbol"/>
                <a:ea typeface="DejaVu Sans"/>
              </a:rPr>
              <a:t></a:t>
            </a:r>
            <a:r>
              <a:rPr b="1" lang="en-GB" sz="2800" spc="-1" strike="noStrike">
                <a:solidFill>
                  <a:srgbClr val="000000"/>
                </a:solidFill>
                <a:latin typeface="Arial"/>
                <a:ea typeface="DejaVu Sans"/>
              </a:rPr>
              <a:t> as it would promise five spades and you can’t bid 2NT as it would promise 11-12 points!</a:t>
            </a:r>
            <a:endParaRPr b="0" lang="en-GB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4" dur="indefinite" restart="never" nodeType="tmRoot">
          <p:childTnLst>
            <p:seq>
              <p:cTn id="115" dur="indefinite" nodeType="mainSeq">
                <p:childTnLst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120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130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Shape 1"/>
          <p:cNvSpPr txBox="1"/>
          <p:nvPr/>
        </p:nvSpPr>
        <p:spPr>
          <a:xfrm>
            <a:off x="900000" y="540000"/>
            <a:ext cx="10260000" cy="60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3600" spc="-1" strike="noStrike">
                <a:latin typeface="Arial"/>
              </a:rPr>
              <a:t>         </a:t>
            </a:r>
            <a:r>
              <a:rPr b="0" lang="en-GB" sz="3600" spc="-1" strike="noStrike">
                <a:latin typeface="Arial"/>
              </a:rPr>
              <a:t>Weakness take-out or transfers?</a:t>
            </a:r>
            <a:endParaRPr b="0" lang="en-GB" sz="3600" spc="-1" strike="noStrike">
              <a:latin typeface="Arial"/>
            </a:endParaRPr>
          </a:p>
        </p:txBody>
      </p:sp>
      <p:sp>
        <p:nvSpPr>
          <p:cNvPr id="68" name="TextShape 2"/>
          <p:cNvSpPr txBox="1"/>
          <p:nvPr/>
        </p:nvSpPr>
        <p:spPr>
          <a:xfrm>
            <a:off x="1440000" y="1206360"/>
            <a:ext cx="8989200" cy="1389240"/>
          </a:xfrm>
          <a:prstGeom prst="rect">
            <a:avLst/>
          </a:prstGeom>
          <a:solidFill>
            <a:srgbClr val="b4c7dc"/>
          </a:solidFill>
          <a:ln w="0">
            <a:noFill/>
          </a:ln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2600" spc="-1" strike="noStrike">
                <a:latin typeface="Arial"/>
                <a:ea typeface="Microsoft YaHei"/>
              </a:rPr>
              <a:t>For a weakness take-out you need a 5 card suit and 0-8 pts. Do not use 2</a:t>
            </a:r>
            <a:r>
              <a:rPr b="1" lang="en-GB" sz="3600" spc="-1" strike="noStrike">
                <a:solidFill>
                  <a:srgbClr val="000000"/>
                </a:solidFill>
                <a:latin typeface="Symbol"/>
                <a:ea typeface="DejaVu Sans"/>
              </a:rPr>
              <a:t></a:t>
            </a:r>
            <a:r>
              <a:rPr b="0" lang="en-GB" sz="2600" spc="-1" strike="noStrike">
                <a:latin typeface="Arial"/>
                <a:ea typeface="Microsoft YaHei"/>
              </a:rPr>
              <a:t>as weakness take-out as you need it for Stayman</a:t>
            </a:r>
            <a:endParaRPr b="0" lang="en-GB" sz="2600" spc="-1" strike="noStrike">
              <a:latin typeface="Arial"/>
            </a:endParaRPr>
          </a:p>
        </p:txBody>
      </p:sp>
      <p:sp>
        <p:nvSpPr>
          <p:cNvPr id="69" name="TextShape 3"/>
          <p:cNvSpPr txBox="1"/>
          <p:nvPr/>
        </p:nvSpPr>
        <p:spPr>
          <a:xfrm>
            <a:off x="1440000" y="3004200"/>
            <a:ext cx="9360000" cy="1675800"/>
          </a:xfrm>
          <a:prstGeom prst="rect">
            <a:avLst/>
          </a:prstGeom>
          <a:solidFill>
            <a:srgbClr val="ffaa95"/>
          </a:solidFill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2800" spc="-1" strike="noStrike">
                <a:latin typeface="Arial"/>
              </a:rPr>
              <a:t>Transfers  also need a 5 card suit, but can be played as either weak or strong, if you only play weak suits you are better off using a weakness take-out. It is usual to play red suit transfers into the major suits only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70" name="TextShape 4"/>
          <p:cNvSpPr txBox="1"/>
          <p:nvPr/>
        </p:nvSpPr>
        <p:spPr>
          <a:xfrm>
            <a:off x="1440000" y="5220000"/>
            <a:ext cx="9000000" cy="720000"/>
          </a:xfrm>
          <a:prstGeom prst="rect">
            <a:avLst/>
          </a:prstGeom>
          <a:solidFill>
            <a:srgbClr val="ffff38"/>
          </a:solidFill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2400" spc="-1" strike="noStrike">
                <a:latin typeface="Arial"/>
              </a:rPr>
              <a:t>Decide which suits you best , do not change during a session!</a:t>
            </a:r>
            <a:endParaRPr b="0" lang="en-GB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1416</TotalTime>
  <Application>LibreOffice/7.0.1.2$Windows_X86_64 LibreOffice_project/7cbcfc562f6eb6708b5ff7d7397325de9e764452</Application>
  <Words>1423</Words>
  <Paragraphs>188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2020-10-15T11:36:18Z</dcterms:created>
  <dc:creator>Eddie Cirket</dc:creator>
  <dc:description/>
  <dc:language>en-GB</dc:language>
  <cp:lastModifiedBy/>
  <dcterms:modified xsi:type="dcterms:W3CDTF">2020-11-03T11:55:33Z</dcterms:modified>
  <cp:revision>37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18</vt:i4>
  </property>
</Properties>
</file>